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s/slide19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3" r:id="rId11"/>
    <p:sldId id="265" r:id="rId12"/>
    <p:sldId id="266" r:id="rId13"/>
    <p:sldId id="269" r:id="rId14"/>
    <p:sldId id="275" r:id="rId15"/>
    <p:sldId id="274" r:id="rId16"/>
    <p:sldId id="267" r:id="rId17"/>
    <p:sldId id="268" r:id="rId18"/>
    <p:sldId id="270" r:id="rId19"/>
    <p:sldId id="271" r:id="rId20"/>
    <p:sldId id="272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92" d="100"/>
          <a:sy n="92" d="100"/>
        </p:scale>
        <p:origin x="-80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19589-C801-2C44-B948-E5BB62F95416}" type="datetimeFigureOut">
              <a:rPr lang="en-US" smtClean="0"/>
              <a:pPr/>
              <a:t>4/18/13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AFB3A-14C0-C046-B774-5BC5FA78F1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19589-C801-2C44-B948-E5BB62F95416}" type="datetimeFigureOut">
              <a:rPr lang="en-US" smtClean="0"/>
              <a:pPr/>
              <a:t>4/18/13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AFB3A-14C0-C046-B774-5BC5FA78F1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19589-C801-2C44-B948-E5BB62F95416}" type="datetimeFigureOut">
              <a:rPr lang="en-US" smtClean="0"/>
              <a:pPr/>
              <a:t>4/18/13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AFB3A-14C0-C046-B774-5BC5FA78F1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19589-C801-2C44-B948-E5BB62F95416}" type="datetimeFigureOut">
              <a:rPr lang="en-US" smtClean="0"/>
              <a:pPr/>
              <a:t>4/18/13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AFB3A-14C0-C046-B774-5BC5FA78F1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19589-C801-2C44-B948-E5BB62F95416}" type="datetimeFigureOut">
              <a:rPr lang="en-US" smtClean="0"/>
              <a:pPr/>
              <a:t>4/18/13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AFB3A-14C0-C046-B774-5BC5FA78F1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19589-C801-2C44-B948-E5BB62F95416}" type="datetimeFigureOut">
              <a:rPr lang="en-US" smtClean="0"/>
              <a:pPr/>
              <a:t>4/18/13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AFB3A-14C0-C046-B774-5BC5FA78F1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19589-C801-2C44-B948-E5BB62F95416}" type="datetimeFigureOut">
              <a:rPr lang="en-US" smtClean="0"/>
              <a:pPr/>
              <a:t>4/18/13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AFB3A-14C0-C046-B774-5BC5FA78F1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19589-C801-2C44-B948-E5BB62F95416}" type="datetimeFigureOut">
              <a:rPr lang="en-US" smtClean="0"/>
              <a:pPr/>
              <a:t>4/18/13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AFB3A-14C0-C046-B774-5BC5FA78F1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19589-C801-2C44-B948-E5BB62F95416}" type="datetimeFigureOut">
              <a:rPr lang="en-US" smtClean="0"/>
              <a:pPr/>
              <a:t>4/18/13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AFB3A-14C0-C046-B774-5BC5FA78F1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19589-C801-2C44-B948-E5BB62F95416}" type="datetimeFigureOut">
              <a:rPr lang="en-US" smtClean="0"/>
              <a:pPr/>
              <a:t>4/18/13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AFB3A-14C0-C046-B774-5BC5FA78F1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19589-C801-2C44-B948-E5BB62F95416}" type="datetimeFigureOut">
              <a:rPr lang="en-US" smtClean="0"/>
              <a:pPr/>
              <a:t>4/18/13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AFB3A-14C0-C046-B774-5BC5FA78F1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19589-C801-2C44-B948-E5BB62F95416}" type="datetimeFigureOut">
              <a:rPr lang="en-US" smtClean="0"/>
              <a:pPr/>
              <a:t>4/18/13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AFB3A-14C0-C046-B774-5BC5FA78F1A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32103"/>
            <a:ext cx="7772400" cy="2268348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6600"/>
                </a:solidFill>
                <a:latin typeface="Simplicity"/>
              </a:rPr>
              <a:t>Cultivating Capital Creatively: </a:t>
            </a:r>
            <a:br>
              <a:rPr lang="en-US" b="1" dirty="0" smtClean="0">
                <a:solidFill>
                  <a:srgbClr val="FF6600"/>
                </a:solidFill>
                <a:latin typeface="Simplicity"/>
              </a:rPr>
            </a:br>
            <a:r>
              <a:rPr lang="en-US" b="1" dirty="0" smtClean="0">
                <a:solidFill>
                  <a:srgbClr val="FF6600"/>
                </a:solidFill>
                <a:latin typeface="Simplicity"/>
              </a:rPr>
              <a:t>Financial &amp; Social</a:t>
            </a:r>
            <a:endParaRPr lang="en-US" b="1" dirty="0">
              <a:solidFill>
                <a:srgbClr val="FF6600"/>
              </a:solidFill>
              <a:latin typeface="Simplicity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8792" y="5700156"/>
            <a:ext cx="3120858" cy="836436"/>
          </a:xfrm>
        </p:spPr>
        <p:txBody>
          <a:bodyPr>
            <a:noAutofit/>
          </a:bodyPr>
          <a:lstStyle/>
          <a:p>
            <a:r>
              <a:rPr lang="en-US" sz="2000" dirty="0" smtClean="0">
                <a:latin typeface="Simplicity"/>
                <a:cs typeface="Simplicity"/>
              </a:rPr>
              <a:t>Rebecca </a:t>
            </a:r>
            <a:r>
              <a:rPr lang="en-US" sz="2000" dirty="0" err="1" smtClean="0">
                <a:latin typeface="Simplicity"/>
                <a:cs typeface="Simplicity"/>
              </a:rPr>
              <a:t>Thistlethwaite</a:t>
            </a:r>
            <a:endParaRPr lang="en-US" sz="2000" dirty="0" smtClean="0">
              <a:latin typeface="Simplicity"/>
              <a:cs typeface="Simplicity"/>
            </a:endParaRPr>
          </a:p>
          <a:p>
            <a:r>
              <a:rPr lang="en-US" sz="2000" dirty="0" err="1" smtClean="0">
                <a:latin typeface="Simplicity"/>
                <a:cs typeface="Simplicity"/>
              </a:rPr>
              <a:t>www.rebeccathistlethwaite.com</a:t>
            </a:r>
            <a:endParaRPr lang="en-US" sz="2000" dirty="0">
              <a:latin typeface="Simplicity"/>
              <a:cs typeface="Simplicit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021" y="3135464"/>
            <a:ext cx="8395779" cy="1143000"/>
          </a:xfrm>
        </p:spPr>
        <p:txBody>
          <a:bodyPr/>
          <a:lstStyle/>
          <a:p>
            <a:r>
              <a:rPr lang="en-US" b="1" dirty="0" err="1" smtClean="0">
                <a:latin typeface="Simplicity"/>
                <a:cs typeface="Simplicity"/>
              </a:rPr>
              <a:t>www.usda.gov/knowyourfarmer</a:t>
            </a:r>
            <a:endParaRPr lang="en-US" b="1" dirty="0">
              <a:latin typeface="Simplicity"/>
              <a:cs typeface="Simplicity"/>
            </a:endParaRPr>
          </a:p>
        </p:txBody>
      </p:sp>
      <p:pic>
        <p:nvPicPr>
          <p:cNvPr id="4" name="Content Placeholder 3" descr="KYFKYF"/>
          <p:cNvPicPr>
            <a:picLocks noGrp="1" noChangeAspect="1"/>
          </p:cNvPicPr>
          <p:nvPr>
            <p:ph idx="1"/>
          </p:nvPr>
        </p:nvPicPr>
        <p:blipFill>
          <a:blip r:embed="rId2"/>
          <a:srcRect t="-28609" b="-28609"/>
          <a:stretch>
            <a:fillRect/>
          </a:stretch>
        </p:blipFill>
        <p:spPr>
          <a:xfrm>
            <a:off x="2229781" y="555046"/>
            <a:ext cx="4199130" cy="23093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>
                <a:solidFill>
                  <a:srgbClr val="FF6600"/>
                </a:solidFill>
                <a:latin typeface="Simplicity"/>
                <a:cs typeface="Simplicity"/>
              </a:rPr>
              <a:t>Crowdfunding</a:t>
            </a:r>
            <a:endParaRPr lang="en-US" b="1" dirty="0">
              <a:solidFill>
                <a:srgbClr val="FF6600"/>
              </a:solidFill>
              <a:latin typeface="Simplicity"/>
              <a:cs typeface="Simplicity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Donation-based programs (</a:t>
            </a:r>
            <a:r>
              <a:rPr lang="en-US" sz="3400" dirty="0" err="1" smtClean="0">
                <a:latin typeface="Simplicity"/>
                <a:cs typeface="Simplicity"/>
              </a:rPr>
              <a:t>Kickstarter</a:t>
            </a:r>
            <a:r>
              <a:rPr lang="en-US" sz="3400" dirty="0" smtClean="0">
                <a:latin typeface="Simplicity"/>
                <a:cs typeface="Simplicity"/>
              </a:rPr>
              <a:t>, </a:t>
            </a:r>
            <a:r>
              <a:rPr lang="en-US" sz="3400" dirty="0" err="1" smtClean="0">
                <a:latin typeface="Simplicity"/>
                <a:cs typeface="Simplicity"/>
              </a:rPr>
              <a:t>Indiegogo</a:t>
            </a:r>
            <a:r>
              <a:rPr lang="en-US" sz="3400" dirty="0" smtClean="0">
                <a:latin typeface="Simplicity"/>
                <a:cs typeface="Simplicity"/>
              </a:rPr>
              <a:t>)</a:t>
            </a:r>
          </a:p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Need to come up with gifts for donors</a:t>
            </a:r>
          </a:p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Need compelling idea, catchy video, good social media </a:t>
            </a:r>
            <a:r>
              <a:rPr lang="en-US" sz="3400" dirty="0" smtClean="0">
                <a:latin typeface="Simplicity"/>
                <a:cs typeface="Simplicity"/>
              </a:rPr>
              <a:t>skills, media connections</a:t>
            </a:r>
          </a:p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Projects that benefit more than just one farm/business seems to garner more support</a:t>
            </a:r>
            <a:endParaRPr lang="en-US" sz="3400" dirty="0">
              <a:latin typeface="Simplicity"/>
              <a:cs typeface="Simplicit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6600"/>
                </a:solidFill>
                <a:latin typeface="Simplicity"/>
                <a:cs typeface="Simplicity"/>
              </a:rPr>
              <a:t>Buyer/Consumer Financing</a:t>
            </a:r>
            <a:endParaRPr lang="en-US" b="1" dirty="0">
              <a:solidFill>
                <a:srgbClr val="FF6600"/>
              </a:solidFill>
              <a:latin typeface="Simplicity"/>
              <a:cs typeface="Simplicity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CSA pre-purchases</a:t>
            </a:r>
          </a:p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Private Clubs/Membership Programs</a:t>
            </a:r>
          </a:p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Gift Certificates</a:t>
            </a:r>
          </a:p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Pre-paid contracts with buyers (wholesale/retail)</a:t>
            </a:r>
          </a:p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Consumer loans</a:t>
            </a:r>
          </a:p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Extended terms for key inputs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6600"/>
                </a:solidFill>
                <a:latin typeface="Simplicity"/>
                <a:cs typeface="Simplicity"/>
              </a:rPr>
              <a:t>Why Social Capital?</a:t>
            </a:r>
            <a:endParaRPr lang="en-US" b="1" dirty="0">
              <a:solidFill>
                <a:srgbClr val="FF6600"/>
              </a:solidFill>
              <a:latin typeface="Simplicity"/>
              <a:cs typeface="Simplicity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Lending a hand</a:t>
            </a:r>
          </a:p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Lending money</a:t>
            </a:r>
          </a:p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Word of mouth marketing</a:t>
            </a:r>
          </a:p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Borrowing &amp; bartering</a:t>
            </a:r>
          </a:p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Barn Raising!</a:t>
            </a:r>
          </a:p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Insurance Policy</a:t>
            </a:r>
          </a:p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Make friends and cooperators</a:t>
            </a:r>
            <a:endParaRPr lang="en-US" sz="3400" dirty="0">
              <a:latin typeface="Simplicity"/>
              <a:cs typeface="Simplicit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 smtClean="0">
                <a:solidFill>
                  <a:srgbClr val="FF6600"/>
                </a:solidFill>
                <a:latin typeface="Simplicity"/>
                <a:cs typeface="Simplicity"/>
              </a:rPr>
              <a:t>Pete’s Greens barn fire- Jan. 2011, </a:t>
            </a:r>
            <a:r>
              <a:rPr lang="en-US" b="1" dirty="0" err="1" smtClean="0">
                <a:solidFill>
                  <a:srgbClr val="FF6600"/>
                </a:solidFill>
                <a:latin typeface="Simplicity"/>
                <a:cs typeface="Simplicity"/>
              </a:rPr>
              <a:t>Craftsbury</a:t>
            </a:r>
            <a:r>
              <a:rPr lang="en-US" b="1" dirty="0" smtClean="0">
                <a:solidFill>
                  <a:srgbClr val="FF6600"/>
                </a:solidFill>
                <a:latin typeface="Simplicity"/>
                <a:cs typeface="Simplicity"/>
              </a:rPr>
              <a:t>, Vermont</a:t>
            </a:r>
            <a:endParaRPr lang="en-US" b="1" dirty="0">
              <a:solidFill>
                <a:srgbClr val="FF6600"/>
              </a:solidFill>
              <a:latin typeface="Simplicity"/>
              <a:cs typeface="Simplicity"/>
            </a:endParaRPr>
          </a:p>
        </p:txBody>
      </p:sp>
      <p:pic>
        <p:nvPicPr>
          <p:cNvPr id="4" name="Content Placeholder 3" descr="barn_on_fireresized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6600"/>
                </a:solidFill>
                <a:latin typeface="Simplicity"/>
                <a:cs typeface="Simplicity"/>
              </a:rPr>
              <a:t>Value of Social Capital</a:t>
            </a:r>
            <a:endParaRPr lang="en-US" b="1" dirty="0">
              <a:solidFill>
                <a:srgbClr val="FF6600"/>
              </a:solidFill>
              <a:latin typeface="Simplicity"/>
              <a:cs typeface="Simplicity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433136" cy="470852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dirty="0" smtClean="0">
                <a:latin typeface="Simplicity"/>
                <a:cs typeface="Simplicity"/>
              </a:rPr>
              <a:t>“Pete </a:t>
            </a:r>
            <a:r>
              <a:rPr lang="en-US" dirty="0" smtClean="0">
                <a:latin typeface="Simplicity"/>
                <a:cs typeface="Simplicity"/>
              </a:rPr>
              <a:t>has a huge CSA, and a farmers’ market and </a:t>
            </a:r>
            <a:r>
              <a:rPr lang="en-US" dirty="0" smtClean="0">
                <a:latin typeface="Simplicity"/>
                <a:cs typeface="Simplicity"/>
              </a:rPr>
              <a:t>self branded </a:t>
            </a:r>
            <a:r>
              <a:rPr lang="en-US" dirty="0" smtClean="0">
                <a:latin typeface="Simplicity"/>
                <a:cs typeface="Simplicity"/>
              </a:rPr>
              <a:t>wholesale presence in Vermont. I think a lot has to do with the range of people who see themselves as connected to the farm—the size of the community from which the farmer can draw their support. For a dairy shipping milk, it seems that community is limited really to the people who personally know the farmer, whereas a direct-marketing farmer clearly has a much wider pool of people who feel invested in their farm.</a:t>
            </a:r>
            <a:r>
              <a:rPr lang="en-US" dirty="0" smtClean="0">
                <a:latin typeface="Simplicity"/>
                <a:cs typeface="Simplicity"/>
              </a:rPr>
              <a:t>” </a:t>
            </a:r>
            <a:endParaRPr lang="en-US" dirty="0">
              <a:latin typeface="Simplicity"/>
              <a:cs typeface="Simplicit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6600"/>
                </a:solidFill>
                <a:latin typeface="Simplicity"/>
                <a:cs typeface="Simplicity"/>
              </a:rPr>
              <a:t>Social Capital</a:t>
            </a:r>
            <a:endParaRPr lang="en-US" b="1" dirty="0">
              <a:solidFill>
                <a:srgbClr val="FF6600"/>
              </a:solidFill>
              <a:latin typeface="Simplicity"/>
              <a:cs typeface="Simplicity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Take stock of your social networks</a:t>
            </a:r>
          </a:p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Consider volunteering</a:t>
            </a:r>
          </a:p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Join boards of </a:t>
            </a:r>
            <a:r>
              <a:rPr lang="en-US" sz="3400" dirty="0" smtClean="0">
                <a:latin typeface="Simplicity"/>
                <a:cs typeface="Simplicity"/>
              </a:rPr>
              <a:t>directors, steering committees, etc.</a:t>
            </a:r>
          </a:p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Join chamber or other business group</a:t>
            </a:r>
          </a:p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Public speaking</a:t>
            </a:r>
          </a:p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Charitable donations</a:t>
            </a:r>
          </a:p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Representing your ‘brand’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6600"/>
                </a:solidFill>
                <a:latin typeface="Simplicity"/>
                <a:cs typeface="Simplicity"/>
              </a:rPr>
              <a:t>Social Capital</a:t>
            </a:r>
            <a:endParaRPr lang="en-US" b="1" dirty="0">
              <a:solidFill>
                <a:srgbClr val="FF6600"/>
              </a:solidFill>
              <a:latin typeface="Simplicity"/>
              <a:cs typeface="Simplicity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Build a social media presence</a:t>
            </a:r>
          </a:p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Promote others, even competitors</a:t>
            </a:r>
          </a:p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Share your values, walk your talk</a:t>
            </a:r>
          </a:p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Farm tours, videos, etc. to build connection with consumers</a:t>
            </a:r>
          </a:p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Local media tour or local chef tour</a:t>
            </a:r>
          </a:p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School visits or bring kids out</a:t>
            </a:r>
          </a:p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Don’t be invisible - build a strong brand</a:t>
            </a:r>
            <a:endParaRPr lang="en-US" sz="3400" dirty="0">
              <a:latin typeface="Simplicity"/>
              <a:cs typeface="Simplicit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6600"/>
                </a:solidFill>
                <a:latin typeface="Simplicity"/>
                <a:cs typeface="Simplicity"/>
              </a:rPr>
              <a:t>A few examples-</a:t>
            </a:r>
            <a:endParaRPr lang="en-US" b="1" dirty="0">
              <a:solidFill>
                <a:srgbClr val="FF6600"/>
              </a:solidFill>
              <a:latin typeface="Simplicity"/>
              <a:cs typeface="Simplicity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400" b="1" dirty="0" smtClean="0">
                <a:latin typeface="Simplicity"/>
                <a:cs typeface="Simplicity"/>
              </a:rPr>
              <a:t>TLC Ranch</a:t>
            </a:r>
          </a:p>
          <a:p>
            <a:r>
              <a:rPr lang="en-US" sz="3400" dirty="0" smtClean="0">
                <a:latin typeface="Simplicity"/>
                <a:cs typeface="Simplicity"/>
              </a:rPr>
              <a:t>	Off farm income</a:t>
            </a:r>
          </a:p>
          <a:p>
            <a:r>
              <a:rPr lang="en-US" sz="3400" dirty="0" smtClean="0">
                <a:latin typeface="Simplicity"/>
                <a:cs typeface="Simplicity"/>
              </a:rPr>
              <a:t>	10K private loan</a:t>
            </a:r>
          </a:p>
          <a:p>
            <a:r>
              <a:rPr lang="en-US" sz="3400" dirty="0" smtClean="0">
                <a:latin typeface="Simplicity"/>
                <a:cs typeface="Simplicity"/>
              </a:rPr>
              <a:t>	0% credit cards</a:t>
            </a:r>
          </a:p>
          <a:p>
            <a:r>
              <a:rPr lang="en-US" sz="3400" dirty="0" smtClean="0">
                <a:latin typeface="Simplicity"/>
                <a:cs typeface="Simplicity"/>
              </a:rPr>
              <a:t>	CSA partnering</a:t>
            </a:r>
          </a:p>
          <a:p>
            <a:r>
              <a:rPr lang="en-US" sz="3400" dirty="0" smtClean="0">
                <a:latin typeface="Simplicity"/>
                <a:cs typeface="Simplicity"/>
              </a:rPr>
              <a:t>	Egg Share program</a:t>
            </a:r>
          </a:p>
          <a:p>
            <a:r>
              <a:rPr lang="en-US" sz="3400" dirty="0" smtClean="0">
                <a:latin typeface="Simplicity"/>
                <a:cs typeface="Simplicity"/>
              </a:rPr>
              <a:t>	3 private 10K loans</a:t>
            </a:r>
          </a:p>
          <a:p>
            <a:r>
              <a:rPr lang="en-US" sz="3400" dirty="0" smtClean="0">
                <a:latin typeface="Simplicity"/>
                <a:cs typeface="Simplicity"/>
              </a:rPr>
              <a:t>	Adopt a Hen fundraiser</a:t>
            </a:r>
            <a:endParaRPr lang="en-US" sz="3400" dirty="0">
              <a:latin typeface="Simplicity"/>
              <a:cs typeface="Simplicity"/>
            </a:endParaRPr>
          </a:p>
        </p:txBody>
      </p:sp>
      <p:pic>
        <p:nvPicPr>
          <p:cNvPr id="4" name="Picture 3" descr="m_packaging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5773" y="2074885"/>
            <a:ext cx="3342603" cy="30406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7950"/>
            <a:ext cx="8229600" cy="5438213"/>
          </a:xfrm>
        </p:spPr>
        <p:txBody>
          <a:bodyPr/>
          <a:lstStyle/>
          <a:p>
            <a:pPr>
              <a:buNone/>
            </a:pPr>
            <a:r>
              <a:rPr lang="en-US" sz="3400" b="1" dirty="0" smtClean="0">
                <a:latin typeface="Simplicity"/>
                <a:cs typeface="Simplicity"/>
              </a:rPr>
              <a:t>Soul Food Farm</a:t>
            </a:r>
          </a:p>
          <a:p>
            <a:r>
              <a:rPr lang="en-US" sz="3400" dirty="0" smtClean="0">
                <a:latin typeface="Simplicity"/>
                <a:cs typeface="Simplicity"/>
              </a:rPr>
              <a:t>	Fire rebuild fundraisers at restaurants</a:t>
            </a:r>
          </a:p>
          <a:p>
            <a:r>
              <a:rPr lang="en-US" sz="3400" dirty="0" smtClean="0">
                <a:latin typeface="Simplicity"/>
                <a:cs typeface="Simplicity"/>
              </a:rPr>
              <a:t>	Volunteer crew to rebuild chicken coops</a:t>
            </a:r>
          </a:p>
          <a:p>
            <a:r>
              <a:rPr lang="en-US" sz="3400" dirty="0" smtClean="0">
                <a:latin typeface="Simplicity"/>
                <a:cs typeface="Simplicity"/>
              </a:rPr>
              <a:t>	$ raised to buy new birds</a:t>
            </a:r>
          </a:p>
          <a:p>
            <a:r>
              <a:rPr lang="en-US" sz="3400" dirty="0" smtClean="0">
                <a:latin typeface="Simplicity"/>
                <a:cs typeface="Simplicity"/>
              </a:rPr>
              <a:t>	Egg Share program</a:t>
            </a:r>
          </a:p>
          <a:p>
            <a:r>
              <a:rPr lang="en-US" sz="3400" dirty="0" smtClean="0">
                <a:latin typeface="Simplicity"/>
                <a:cs typeface="Simplicity"/>
              </a:rPr>
              <a:t>	Slow Money group loan</a:t>
            </a:r>
            <a:endParaRPr lang="en-US" sz="3400" dirty="0">
              <a:latin typeface="Simplicity"/>
              <a:cs typeface="Simplicity"/>
            </a:endParaRPr>
          </a:p>
        </p:txBody>
      </p:sp>
      <p:pic>
        <p:nvPicPr>
          <p:cNvPr id="4" name="Picture 3" descr="DSC_0148.JPG"/>
          <p:cNvPicPr>
            <a:picLocks noChangeAspect="1"/>
          </p:cNvPicPr>
          <p:nvPr/>
        </p:nvPicPr>
        <p:blipFill>
          <a:blip r:embed="rId2"/>
          <a:srcRect l="15957" r="5984"/>
          <a:stretch>
            <a:fillRect/>
          </a:stretch>
        </p:blipFill>
        <p:spPr>
          <a:xfrm rot="16200000">
            <a:off x="5489850" y="3108217"/>
            <a:ext cx="3259495" cy="27763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6600"/>
                </a:solidFill>
                <a:latin typeface="Simplicity"/>
                <a:cs typeface="Simplicity"/>
              </a:rPr>
              <a:t>What is Capital?</a:t>
            </a:r>
            <a:endParaRPr lang="en-US" b="1" dirty="0">
              <a:solidFill>
                <a:srgbClr val="FF6600"/>
              </a:solidFill>
              <a:latin typeface="Simplicity"/>
              <a:cs typeface="Simplicity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3400" b="1" dirty="0" smtClean="0">
                <a:latin typeface="Simplicity"/>
                <a:cs typeface="Simplicity"/>
              </a:rPr>
              <a:t>Financial </a:t>
            </a:r>
            <a:r>
              <a:rPr lang="en-US" sz="3400" dirty="0" smtClean="0">
                <a:latin typeface="Simplicity"/>
                <a:cs typeface="Simplicity"/>
              </a:rPr>
              <a:t>- the financial resources available to invest in a business</a:t>
            </a:r>
          </a:p>
          <a:p>
            <a:pPr>
              <a:buNone/>
            </a:pPr>
            <a:endParaRPr lang="en-US" sz="3400" dirty="0" smtClean="0">
              <a:latin typeface="Simplicity"/>
              <a:cs typeface="Simplicity"/>
            </a:endParaRPr>
          </a:p>
          <a:p>
            <a:pPr>
              <a:buNone/>
            </a:pPr>
            <a:r>
              <a:rPr lang="en-US" sz="3400" b="1" dirty="0" smtClean="0">
                <a:latin typeface="Simplicity"/>
                <a:cs typeface="Simplicity"/>
              </a:rPr>
              <a:t>Social </a:t>
            </a:r>
            <a:r>
              <a:rPr lang="en-US" sz="3400" dirty="0" smtClean="0">
                <a:latin typeface="Simplicity"/>
                <a:cs typeface="Simplicity"/>
              </a:rPr>
              <a:t>- collective value of all social networks;</a:t>
            </a:r>
            <a:r>
              <a:rPr lang="en-US" sz="3400" dirty="0" smtClean="0">
                <a:latin typeface="Simplicity"/>
                <a:cs typeface="Simplicity"/>
              </a:rPr>
              <a:t> </a:t>
            </a:r>
          </a:p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	</a:t>
            </a:r>
            <a:r>
              <a:rPr lang="en-US" sz="3400" dirty="0" smtClean="0">
                <a:latin typeface="Simplicity"/>
                <a:cs typeface="Simplicity"/>
              </a:rPr>
              <a:t>social </a:t>
            </a:r>
            <a:r>
              <a:rPr lang="en-US" sz="3400" dirty="0" smtClean="0">
                <a:latin typeface="Simplicity"/>
                <a:cs typeface="Simplicity"/>
              </a:rPr>
              <a:t>networks have value</a:t>
            </a:r>
            <a:endParaRPr lang="en-US" sz="3400" dirty="0">
              <a:latin typeface="Simplicity"/>
              <a:cs typeface="Simplicit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49814"/>
            <a:ext cx="8229600" cy="567635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400" b="1" dirty="0" smtClean="0">
                <a:latin typeface="Simplicity"/>
                <a:cs typeface="Simplicity"/>
              </a:rPr>
              <a:t>Misty Brook Farm</a:t>
            </a:r>
          </a:p>
          <a:p>
            <a:r>
              <a:rPr lang="en-US" sz="3400" dirty="0" smtClean="0">
                <a:latin typeface="Simplicity"/>
                <a:cs typeface="Simplicity"/>
              </a:rPr>
              <a:t>	Volunteer crew for sudden move</a:t>
            </a:r>
          </a:p>
          <a:p>
            <a:r>
              <a:rPr lang="en-US" sz="3400" dirty="0" smtClean="0">
                <a:latin typeface="Simplicity"/>
                <a:cs typeface="Simplicity"/>
              </a:rPr>
              <a:t>	0% credit cards</a:t>
            </a:r>
          </a:p>
          <a:p>
            <a:r>
              <a:rPr lang="en-US" sz="3400" dirty="0" smtClean="0">
                <a:latin typeface="Simplicity"/>
                <a:cs typeface="Simplicity"/>
              </a:rPr>
              <a:t>	CSA prepayments</a:t>
            </a:r>
          </a:p>
          <a:p>
            <a:r>
              <a:rPr lang="en-US" sz="3400" dirty="0" smtClean="0">
                <a:latin typeface="Simplicity"/>
                <a:cs typeface="Simplicity"/>
              </a:rPr>
              <a:t>	Private loans for house</a:t>
            </a:r>
          </a:p>
          <a:p>
            <a:r>
              <a:rPr lang="en-US" sz="3400" dirty="0" smtClean="0">
                <a:latin typeface="Simplicity"/>
                <a:cs typeface="Simplicity"/>
              </a:rPr>
              <a:t>	House equity financing purchase of farmland</a:t>
            </a:r>
            <a:endParaRPr lang="en-US" sz="3400" dirty="0">
              <a:latin typeface="Simplicity"/>
              <a:cs typeface="Simplicity"/>
            </a:endParaRPr>
          </a:p>
        </p:txBody>
      </p:sp>
      <p:pic>
        <p:nvPicPr>
          <p:cNvPr id="4" name="Picture 3" descr="DSC_00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4468" y="4406675"/>
            <a:ext cx="3408226" cy="22661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6600"/>
                </a:solidFill>
                <a:latin typeface="Simplicity"/>
                <a:cs typeface="Simplicity"/>
              </a:rPr>
              <a:t>Types of Financial </a:t>
            </a:r>
            <a:r>
              <a:rPr lang="en-US" b="1" dirty="0" smtClean="0">
                <a:solidFill>
                  <a:srgbClr val="FF6600"/>
                </a:solidFill>
                <a:latin typeface="Simplicity"/>
                <a:cs typeface="Simplicity"/>
              </a:rPr>
              <a:t>Capital</a:t>
            </a:r>
            <a:endParaRPr lang="en-US" b="1" dirty="0">
              <a:solidFill>
                <a:srgbClr val="FF6600"/>
              </a:solidFill>
              <a:latin typeface="Simplicity"/>
              <a:cs typeface="Simplicity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3400" b="1" dirty="0" smtClean="0">
                <a:latin typeface="Simplicity"/>
                <a:cs typeface="Simplicity"/>
              </a:rPr>
              <a:t>Fixed Capital </a:t>
            </a:r>
            <a:r>
              <a:rPr lang="en-US" sz="3400" dirty="0" smtClean="0">
                <a:latin typeface="Simplicity"/>
                <a:cs typeface="Simplicity"/>
              </a:rPr>
              <a:t>- assets that will remain permanently with the business to help it earn income. Ex- land, buildings, greenhouses, processing plant, etc.</a:t>
            </a:r>
          </a:p>
          <a:p>
            <a:pPr>
              <a:buNone/>
            </a:pPr>
            <a:endParaRPr lang="en-US" sz="3400" dirty="0" smtClean="0">
              <a:latin typeface="Simplicity"/>
              <a:cs typeface="Simplicity"/>
            </a:endParaRPr>
          </a:p>
          <a:p>
            <a:pPr>
              <a:buNone/>
            </a:pPr>
            <a:r>
              <a:rPr lang="en-US" sz="3400" b="1" dirty="0" smtClean="0">
                <a:latin typeface="Simplicity"/>
                <a:cs typeface="Simplicity"/>
              </a:rPr>
              <a:t>Working/Operating Capital </a:t>
            </a:r>
            <a:r>
              <a:rPr lang="en-US" sz="3400" dirty="0" smtClean="0">
                <a:latin typeface="Simplicity"/>
                <a:cs typeface="Simplicity"/>
              </a:rPr>
              <a:t>- money used for running the business day to day. </a:t>
            </a:r>
            <a:endParaRPr lang="en-US" sz="3400" dirty="0">
              <a:latin typeface="Simplicity"/>
              <a:cs typeface="Simplicit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6600"/>
                </a:solidFill>
                <a:latin typeface="Simplicity"/>
                <a:cs typeface="Simplicity"/>
              </a:rPr>
              <a:t>Terms </a:t>
            </a:r>
            <a:r>
              <a:rPr lang="en-US" b="1" dirty="0" smtClean="0">
                <a:solidFill>
                  <a:srgbClr val="FF6600"/>
                </a:solidFill>
                <a:latin typeface="Simplicity"/>
                <a:cs typeface="Simplicity"/>
              </a:rPr>
              <a:t>of Financial Capital</a:t>
            </a:r>
            <a:endParaRPr lang="en-US" b="1" dirty="0">
              <a:solidFill>
                <a:srgbClr val="FF6600"/>
              </a:solidFill>
              <a:latin typeface="Simplicity"/>
              <a:cs typeface="Simplicity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3400" b="1" dirty="0" smtClean="0">
                <a:latin typeface="Simplicity"/>
                <a:cs typeface="Simplicity"/>
              </a:rPr>
              <a:t>Short term </a:t>
            </a:r>
            <a:r>
              <a:rPr lang="en-US" sz="3400" dirty="0" smtClean="0">
                <a:latin typeface="Simplicity"/>
                <a:cs typeface="Simplicity"/>
              </a:rPr>
              <a:t>- 1 yr. operating loans, CSA payments, credit cards, deposits, </a:t>
            </a:r>
            <a:r>
              <a:rPr lang="en-US" sz="3400" dirty="0" smtClean="0">
                <a:latin typeface="Simplicity"/>
                <a:cs typeface="Simplicity"/>
              </a:rPr>
              <a:t>contracts, off-farm income</a:t>
            </a:r>
          </a:p>
          <a:p>
            <a:pPr>
              <a:buNone/>
            </a:pPr>
            <a:endParaRPr lang="en-US" sz="3400" dirty="0" smtClean="0">
              <a:latin typeface="Simplicity"/>
              <a:cs typeface="Simplicity"/>
            </a:endParaRPr>
          </a:p>
          <a:p>
            <a:pPr>
              <a:buNone/>
            </a:pPr>
            <a:r>
              <a:rPr lang="en-US" sz="3400" b="1" dirty="0" smtClean="0">
                <a:latin typeface="Simplicity"/>
                <a:cs typeface="Simplicity"/>
              </a:rPr>
              <a:t>Medium term </a:t>
            </a:r>
            <a:r>
              <a:rPr lang="en-US" sz="3400" dirty="0" smtClean="0">
                <a:latin typeface="Simplicity"/>
                <a:cs typeface="Simplicity"/>
              </a:rPr>
              <a:t>- term loans, leasing, lines of credit</a:t>
            </a:r>
          </a:p>
          <a:p>
            <a:pPr>
              <a:buNone/>
            </a:pPr>
            <a:endParaRPr lang="en-US" sz="3400" dirty="0" smtClean="0">
              <a:latin typeface="Simplicity"/>
              <a:cs typeface="Simplicity"/>
            </a:endParaRPr>
          </a:p>
          <a:p>
            <a:pPr>
              <a:buNone/>
            </a:pPr>
            <a:r>
              <a:rPr lang="en-US" sz="3400" b="1" dirty="0" smtClean="0">
                <a:latin typeface="Simplicity"/>
                <a:cs typeface="Simplicity"/>
              </a:rPr>
              <a:t>Long term </a:t>
            </a:r>
            <a:r>
              <a:rPr lang="en-US" sz="3400" dirty="0" smtClean="0">
                <a:latin typeface="Simplicity"/>
                <a:cs typeface="Simplicity"/>
              </a:rPr>
              <a:t>- mortgage, venture capital, </a:t>
            </a:r>
            <a:r>
              <a:rPr lang="en-US" sz="3400" dirty="0" smtClean="0">
                <a:latin typeface="Simplicity"/>
                <a:cs typeface="Simplicity"/>
              </a:rPr>
              <a:t>equity, retirement accounts</a:t>
            </a:r>
            <a:endParaRPr lang="en-US" sz="3400" dirty="0">
              <a:latin typeface="Simplicity"/>
              <a:cs typeface="Simplicit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174" y="274638"/>
            <a:ext cx="864347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6600"/>
                </a:solidFill>
                <a:latin typeface="Simplicity"/>
                <a:cs typeface="Simplicity"/>
              </a:rPr>
              <a:t>Conventional Debt Financing</a:t>
            </a:r>
            <a:endParaRPr lang="en-US" b="1" dirty="0">
              <a:solidFill>
                <a:srgbClr val="FF6600"/>
              </a:solidFill>
              <a:latin typeface="Simplicity"/>
              <a:cs typeface="Simplicity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3400" b="1" dirty="0" smtClean="0">
                <a:latin typeface="Simplicity"/>
                <a:cs typeface="Simplicity"/>
              </a:rPr>
              <a:t>Short-term: </a:t>
            </a:r>
            <a:r>
              <a:rPr lang="en-US" sz="3400" dirty="0" smtClean="0">
                <a:latin typeface="Simplicity"/>
                <a:cs typeface="Simplicity"/>
              </a:rPr>
              <a:t>credit cards, operating loan</a:t>
            </a:r>
          </a:p>
          <a:p>
            <a:pPr>
              <a:buNone/>
            </a:pPr>
            <a:endParaRPr lang="en-US" sz="3400" dirty="0" smtClean="0">
              <a:latin typeface="Simplicity"/>
              <a:cs typeface="Simplicity"/>
            </a:endParaRPr>
          </a:p>
          <a:p>
            <a:pPr>
              <a:buNone/>
            </a:pPr>
            <a:r>
              <a:rPr lang="en-US" sz="3400" b="1" dirty="0" smtClean="0">
                <a:latin typeface="Simplicity"/>
                <a:cs typeface="Simplicity"/>
              </a:rPr>
              <a:t>Medium-term: </a:t>
            </a:r>
            <a:r>
              <a:rPr lang="en-US" sz="3400" dirty="0" smtClean="0">
                <a:latin typeface="Simplicity"/>
                <a:cs typeface="Simplicity"/>
              </a:rPr>
              <a:t>bank loan, USDA loan, SBA loan,</a:t>
            </a:r>
            <a:r>
              <a:rPr lang="en-US" sz="3400" dirty="0" smtClean="0">
                <a:latin typeface="Simplicity"/>
                <a:cs typeface="Simplicity"/>
              </a:rPr>
              <a:t> </a:t>
            </a:r>
          </a:p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line </a:t>
            </a:r>
            <a:r>
              <a:rPr lang="en-US" sz="3400" dirty="0" smtClean="0">
                <a:latin typeface="Simplicity"/>
                <a:cs typeface="Simplicity"/>
              </a:rPr>
              <a:t>of credit</a:t>
            </a:r>
          </a:p>
          <a:p>
            <a:pPr>
              <a:buNone/>
            </a:pPr>
            <a:endParaRPr lang="en-US" sz="3400" dirty="0" smtClean="0">
              <a:latin typeface="Simplicity"/>
              <a:cs typeface="Simplicity"/>
            </a:endParaRPr>
          </a:p>
          <a:p>
            <a:pPr>
              <a:buNone/>
            </a:pPr>
            <a:r>
              <a:rPr lang="en-US" sz="3400" b="1" dirty="0" smtClean="0">
                <a:latin typeface="Simplicity"/>
                <a:cs typeface="Simplicity"/>
              </a:rPr>
              <a:t>Long-term: </a:t>
            </a:r>
            <a:r>
              <a:rPr lang="en-US" sz="3400" dirty="0" smtClean="0">
                <a:latin typeface="Simplicity"/>
                <a:cs typeface="Simplicity"/>
              </a:rPr>
              <a:t>mortgage, refinance, equity loan, USDA farm purchase loan</a:t>
            </a:r>
            <a:endParaRPr lang="en-US" sz="3400" dirty="0">
              <a:latin typeface="Simplicity"/>
              <a:cs typeface="Simplicit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175" y="274638"/>
            <a:ext cx="8669386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6600"/>
                </a:solidFill>
                <a:latin typeface="Simplicity"/>
                <a:cs typeface="Simplicity"/>
              </a:rPr>
              <a:t>Unconventional Debt Financing</a:t>
            </a:r>
            <a:endParaRPr lang="en-US" b="1" dirty="0">
              <a:solidFill>
                <a:srgbClr val="FF6600"/>
              </a:solidFill>
              <a:latin typeface="Simplicity"/>
              <a:cs typeface="Simplicity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471361" cy="483990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Friends &amp; family loans</a:t>
            </a:r>
          </a:p>
          <a:p>
            <a:endParaRPr lang="en-US" sz="3400" dirty="0" smtClean="0">
              <a:latin typeface="Simplicity"/>
              <a:cs typeface="Simplicity"/>
            </a:endParaRPr>
          </a:p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USDA REAP loans (energy efficiency or </a:t>
            </a:r>
            <a:r>
              <a:rPr lang="en-US" sz="3400" dirty="0" err="1" smtClean="0">
                <a:latin typeface="Simplicity"/>
                <a:cs typeface="Simplicity"/>
              </a:rPr>
              <a:t>renewables</a:t>
            </a:r>
            <a:r>
              <a:rPr lang="en-US" sz="3400" dirty="0" smtClean="0">
                <a:latin typeface="Simplicity"/>
                <a:cs typeface="Simplicity"/>
              </a:rPr>
              <a:t>)</a:t>
            </a:r>
          </a:p>
          <a:p>
            <a:endParaRPr lang="en-US" sz="3400" dirty="0" smtClean="0">
              <a:latin typeface="Simplicity"/>
              <a:cs typeface="Simplicity"/>
            </a:endParaRPr>
          </a:p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Owner-financing</a:t>
            </a:r>
          </a:p>
          <a:p>
            <a:pPr>
              <a:buNone/>
            </a:pPr>
            <a:endParaRPr lang="en-US" sz="3400" dirty="0" smtClean="0">
              <a:latin typeface="Simplicity"/>
              <a:cs typeface="Simplicity"/>
            </a:endParaRPr>
          </a:p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Loan-based </a:t>
            </a:r>
            <a:r>
              <a:rPr lang="en-US" sz="3400" dirty="0" err="1" smtClean="0">
                <a:latin typeface="Simplicity"/>
                <a:cs typeface="Simplicity"/>
              </a:rPr>
              <a:t>crowdfunders</a:t>
            </a:r>
            <a:r>
              <a:rPr lang="en-US" sz="3400" dirty="0" smtClean="0">
                <a:latin typeface="Simplicity"/>
                <a:cs typeface="Simplicity"/>
              </a:rPr>
              <a:t>- </a:t>
            </a:r>
            <a:r>
              <a:rPr lang="en-US" sz="3400" dirty="0" err="1" smtClean="0">
                <a:latin typeface="Simplicity"/>
                <a:cs typeface="Simplicity"/>
              </a:rPr>
              <a:t>prosper.com</a:t>
            </a:r>
            <a:r>
              <a:rPr lang="en-US" sz="3400" dirty="0" smtClean="0">
                <a:latin typeface="Simplicity"/>
                <a:cs typeface="Simplicity"/>
              </a:rPr>
              <a:t>, </a:t>
            </a:r>
            <a:r>
              <a:rPr lang="en-US" sz="3400" dirty="0" err="1" smtClean="0">
                <a:latin typeface="Simplicity"/>
                <a:cs typeface="Simplicity"/>
              </a:rPr>
              <a:t>lendinclub.com</a:t>
            </a:r>
            <a:endParaRPr lang="en-US" sz="3400" dirty="0">
              <a:latin typeface="Simplicity"/>
              <a:cs typeface="Simplicit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6600"/>
                </a:solidFill>
                <a:latin typeface="Simplicity"/>
                <a:cs typeface="Simplicity"/>
              </a:rPr>
              <a:t>Investor/Equity Financing</a:t>
            </a:r>
            <a:endParaRPr lang="en-US" b="1" dirty="0">
              <a:solidFill>
                <a:srgbClr val="FF6600"/>
              </a:solidFill>
              <a:latin typeface="Simplicity"/>
              <a:cs typeface="Simplicity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306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Only pay back if you make a profit</a:t>
            </a:r>
          </a:p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Agree to give a % of </a:t>
            </a:r>
            <a:r>
              <a:rPr lang="en-US" sz="3400" dirty="0" smtClean="0">
                <a:latin typeface="Simplicity"/>
                <a:cs typeface="Simplicity"/>
              </a:rPr>
              <a:t>profits (what profit??)</a:t>
            </a:r>
          </a:p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Requires extensive legal </a:t>
            </a:r>
            <a:r>
              <a:rPr lang="en-US" sz="3400" dirty="0" smtClean="0">
                <a:latin typeface="Simplicity"/>
                <a:cs typeface="Simplicity"/>
              </a:rPr>
              <a:t>filings</a:t>
            </a:r>
          </a:p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Sell stock to individuals or firms</a:t>
            </a:r>
            <a:endParaRPr lang="en-US" sz="3400" dirty="0" smtClean="0">
              <a:latin typeface="Simplicity"/>
              <a:cs typeface="Simplicity"/>
            </a:endParaRPr>
          </a:p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Mostly </a:t>
            </a:r>
            <a:r>
              <a:rPr lang="en-US" sz="3400" dirty="0" smtClean="0">
                <a:latin typeface="Simplicity"/>
                <a:cs typeface="Simplicity"/>
              </a:rPr>
              <a:t>for fast-growing, high-revenue potential ventures like processed foods, specialized equipment, or web-based apps</a:t>
            </a:r>
          </a:p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Ex. Organic Valley Class E non-voting stock</a:t>
            </a:r>
            <a:endParaRPr lang="en-US" sz="3400" dirty="0">
              <a:latin typeface="Simplicity"/>
              <a:cs typeface="Simplicit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6600"/>
                </a:solidFill>
                <a:latin typeface="Simplicity"/>
                <a:cs typeface="Simplicity"/>
              </a:rPr>
              <a:t>Cooperative Financing</a:t>
            </a:r>
            <a:endParaRPr lang="en-US" b="1" dirty="0">
              <a:solidFill>
                <a:srgbClr val="FF6600"/>
              </a:solidFill>
              <a:latin typeface="Simplicity"/>
              <a:cs typeface="Simplicity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7263" y="1600200"/>
            <a:ext cx="8459537" cy="47631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Each member-owner makes a financial contribution or a sweat-equity contribution or combo of both</a:t>
            </a:r>
          </a:p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Helps spread risk, more resistant to economic booms &amp; </a:t>
            </a:r>
            <a:r>
              <a:rPr lang="en-US" sz="3400" dirty="0" smtClean="0">
                <a:latin typeface="Simplicity"/>
                <a:cs typeface="Simplicity"/>
              </a:rPr>
              <a:t>busts, assures more stable supply</a:t>
            </a:r>
          </a:p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Owners receive annual patronage dividends or choose to reinvest back into business</a:t>
            </a:r>
          </a:p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Good way for small-scale producers to ‘scale-up</a:t>
            </a:r>
            <a:r>
              <a:rPr lang="en-US" sz="3400" dirty="0" smtClean="0">
                <a:latin typeface="Simplicity"/>
                <a:cs typeface="Simplicity"/>
              </a:rPr>
              <a:t>’ &amp; build necessary infrastructure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6600"/>
                </a:solidFill>
                <a:latin typeface="Simplicity"/>
                <a:cs typeface="Simplicity"/>
              </a:rPr>
              <a:t>Grant Programs</a:t>
            </a:r>
            <a:endParaRPr lang="en-US" b="1" dirty="0">
              <a:solidFill>
                <a:srgbClr val="FF6600"/>
              </a:solidFill>
              <a:latin typeface="Simplicity"/>
              <a:cs typeface="Simplicity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092" y="1600200"/>
            <a:ext cx="8401708" cy="48528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Not free $- costs $ to apply, manage, report</a:t>
            </a:r>
          </a:p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Very competitive in most cases</a:t>
            </a:r>
          </a:p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Most reimburse for funds already spent- do you have cash flow for this?</a:t>
            </a:r>
          </a:p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Require good record-keeping, bookkeeping, &amp; reporting</a:t>
            </a:r>
          </a:p>
          <a:p>
            <a:pPr>
              <a:buNone/>
            </a:pPr>
            <a:r>
              <a:rPr lang="en-US" sz="3400" dirty="0" smtClean="0">
                <a:latin typeface="Simplicity"/>
                <a:cs typeface="Simplicity"/>
              </a:rPr>
              <a:t>Ex. USDA REAP, Value Added, FMPP, CIG, EQIP, CSP, CRP, WRP, SARE, &amp; others</a:t>
            </a:r>
            <a:endParaRPr lang="en-US" sz="3400" dirty="0">
              <a:latin typeface="Simplicity"/>
              <a:cs typeface="Simplicit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817</Words>
  <Application>Microsoft Macintosh PowerPoint</Application>
  <PresentationFormat>On-screen Show (4:3)</PresentationFormat>
  <Paragraphs>112</Paragraphs>
  <Slides>20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Cultivating Capital Creatively:  Financial &amp; Social</vt:lpstr>
      <vt:lpstr>What is Capital?</vt:lpstr>
      <vt:lpstr>Types of Financial Capital</vt:lpstr>
      <vt:lpstr>Terms of Financial Capital</vt:lpstr>
      <vt:lpstr>Conventional Debt Financing</vt:lpstr>
      <vt:lpstr>Unconventional Debt Financing</vt:lpstr>
      <vt:lpstr>Investor/Equity Financing</vt:lpstr>
      <vt:lpstr>Cooperative Financing</vt:lpstr>
      <vt:lpstr>Grant Programs</vt:lpstr>
      <vt:lpstr>www.usda.gov/knowyourfarmer</vt:lpstr>
      <vt:lpstr>Crowdfunding</vt:lpstr>
      <vt:lpstr>Buyer/Consumer Financing</vt:lpstr>
      <vt:lpstr>Why Social Capital?</vt:lpstr>
      <vt:lpstr>Pete’s Greens barn fire- Jan. 2011, Craftsbury, Vermont</vt:lpstr>
      <vt:lpstr>Value of Social Capital</vt:lpstr>
      <vt:lpstr>Social Capital</vt:lpstr>
      <vt:lpstr>Social Capital</vt:lpstr>
      <vt:lpstr>A few examples-</vt:lpstr>
      <vt:lpstr>Slide 19</vt:lpstr>
      <vt:lpstr>Slide 20</vt:lpstr>
    </vt:vector>
  </TitlesOfParts>
  <Company>Jewels by June JCJ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Cultivating Capital Creatively: Financial &amp; Social</dc:title>
  <dc:creator>New User</dc:creator>
  <cp:lastModifiedBy>New User</cp:lastModifiedBy>
  <cp:revision>12</cp:revision>
  <dcterms:created xsi:type="dcterms:W3CDTF">2013-04-19T00:24:14Z</dcterms:created>
  <dcterms:modified xsi:type="dcterms:W3CDTF">2013-04-19T01:05:09Z</dcterms:modified>
</cp:coreProperties>
</file>