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63" r:id="rId1"/>
  </p:sldMasterIdLst>
  <p:notesMasterIdLst>
    <p:notesMasterId r:id="rId31"/>
  </p:notesMasterIdLst>
  <p:sldIdLst>
    <p:sldId id="256" r:id="rId2"/>
    <p:sldId id="284" r:id="rId3"/>
    <p:sldId id="282" r:id="rId4"/>
    <p:sldId id="257" r:id="rId5"/>
    <p:sldId id="285" r:id="rId6"/>
    <p:sldId id="260" r:id="rId7"/>
    <p:sldId id="258" r:id="rId8"/>
    <p:sldId id="259" r:id="rId9"/>
    <p:sldId id="281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86" r:id="rId19"/>
    <p:sldId id="269" r:id="rId20"/>
    <p:sldId id="270" r:id="rId21"/>
    <p:sldId id="279" r:id="rId22"/>
    <p:sldId id="280" r:id="rId23"/>
    <p:sldId id="283" r:id="rId24"/>
    <p:sldId id="273" r:id="rId25"/>
    <p:sldId id="274" r:id="rId26"/>
    <p:sldId id="275" r:id="rId27"/>
    <p:sldId id="276" r:id="rId28"/>
    <p:sldId id="277" r:id="rId29"/>
    <p:sldId id="278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7F247-5738-3B40-8EF7-CF04BECD2FD9}" type="datetimeFigureOut">
              <a:rPr lang="en-US" smtClean="0"/>
              <a:t>9/17/13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EAA22-D206-BE4D-AD6F-DB9D9344F8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</a:t>
            </a:r>
            <a:r>
              <a:rPr lang="en-US" baseline="0" dirty="0" smtClean="0"/>
              <a:t> many of you are farmers?</a:t>
            </a:r>
          </a:p>
          <a:p>
            <a:r>
              <a:rPr lang="en-US" baseline="0" dirty="0" smtClean="0"/>
              <a:t>How many of your are business people?</a:t>
            </a:r>
          </a:p>
          <a:p>
            <a:r>
              <a:rPr lang="en-US" baseline="0" dirty="0" smtClean="0"/>
              <a:t>Did the same people raise their hands? You should have…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EAA22-D206-BE4D-AD6F-DB9D9344F89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of us wing it, &amp; the lucky few survive.</a:t>
            </a:r>
          </a:p>
          <a:p>
            <a:r>
              <a:rPr lang="en-US" dirty="0" smtClean="0"/>
              <a:t>Some of us</a:t>
            </a:r>
            <a:r>
              <a:rPr lang="en-US" baseline="0" dirty="0" smtClean="0"/>
              <a:t> fail, &amp; we have to liquidate, declare bankruptcy, or sell off our land</a:t>
            </a:r>
          </a:p>
          <a:p>
            <a:r>
              <a:rPr lang="en-US" baseline="0" dirty="0" smtClean="0"/>
              <a:t>But some of us, those who think like an entrepreneur, will plan our businesses well and succeed. Do you want to be in that camp?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EAA22-D206-BE4D-AD6F-DB9D9344F894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are some of the steps</a:t>
            </a:r>
            <a:r>
              <a:rPr lang="en-US" baseline="0" dirty="0" smtClean="0"/>
              <a:t> to being a savvy entrepreneurial farmer that I hope you have already taken or will spend this winter thinking about</a:t>
            </a:r>
          </a:p>
          <a:p>
            <a:r>
              <a:rPr lang="en-US" baseline="0" dirty="0" smtClean="0"/>
              <a:t>-Start off with good visioning and declaring your principles</a:t>
            </a:r>
          </a:p>
          <a:p>
            <a:r>
              <a:rPr lang="en-US" baseline="0" dirty="0" smtClean="0"/>
              <a:t>-Analyze your current resource base</a:t>
            </a:r>
          </a:p>
          <a:p>
            <a:r>
              <a:rPr lang="en-US" baseline="0" dirty="0" smtClean="0"/>
              <a:t>-Brainstorm strategies and test those strategies</a:t>
            </a:r>
          </a:p>
          <a:p>
            <a:r>
              <a:rPr lang="en-US" baseline="0" dirty="0" smtClean="0"/>
              <a:t>-Indentify your market position</a:t>
            </a:r>
          </a:p>
          <a:p>
            <a:r>
              <a:rPr lang="en-US" baseline="0" dirty="0" smtClean="0"/>
              <a:t>-Develop brand awareness and build social capital at the same time</a:t>
            </a:r>
          </a:p>
          <a:p>
            <a:r>
              <a:rPr lang="en-US" baseline="0" dirty="0" smtClean="0"/>
              <a:t>-Secure capital for short-term production and long-term viability</a:t>
            </a:r>
          </a:p>
          <a:p>
            <a:r>
              <a:rPr lang="en-US" baseline="0" dirty="0" smtClean="0"/>
              <a:t>-Continue to learn and adapt your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EAA22-D206-BE4D-AD6F-DB9D9344F89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Quality of Life phrases-</a:t>
            </a:r>
            <a:r>
              <a:rPr lang="en-US" baseline="0" dirty="0" smtClean="0"/>
              <a:t> health, wellness, fun, play, connection, engagement, ecological, creative, etc.</a:t>
            </a:r>
          </a:p>
          <a:p>
            <a:r>
              <a:rPr lang="en-US" baseline="0" dirty="0" smtClean="0"/>
              <a:t>Forms of Production- personal changes, social &amp; cultural activities, or economic forms of production (what do you have to DO to manifest </a:t>
            </a:r>
            <a:r>
              <a:rPr lang="en-US" baseline="0" dirty="0" err="1" smtClean="0"/>
              <a:t>QofL</a:t>
            </a:r>
            <a:r>
              <a:rPr lang="en-US" baseline="0" dirty="0" smtClean="0"/>
              <a:t>?)</a:t>
            </a:r>
          </a:p>
          <a:p>
            <a:r>
              <a:rPr lang="en-US" baseline="0" dirty="0" smtClean="0"/>
              <a:t>Future Resource Base- what must you, your family, your land, your community look like in future to support your </a:t>
            </a:r>
            <a:r>
              <a:rPr lang="en-US" baseline="0" dirty="0" err="1" smtClean="0"/>
              <a:t>QofL</a:t>
            </a:r>
            <a:r>
              <a:rPr lang="en-US" baseline="0" dirty="0" smtClean="0"/>
              <a:t> &amp; Forms of Production?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EAA22-D206-BE4D-AD6F-DB9D9344F894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Social capital</a:t>
            </a:r>
            <a:r>
              <a:rPr lang="en-US" baseline="0" dirty="0" smtClean="0"/>
              <a:t> is the value of all your human networks. Just like financial capital, it is something you can nurture &amp; draw on when you need it. Unlike financial capital that depletes over time from use, social capital increases with use! Research has shown that farms with an identity &amp; more direct relationships with their customers have better survivability!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EAA22-D206-BE4D-AD6F-DB9D9344F894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D87C-65A5-496D-87B3-2194CD173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07A3B01-54E3-1A4B-B912-F657E0C8AC0F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1DA4C0B-2F02-7940-90F1-D75C1A1884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267" y="3410018"/>
            <a:ext cx="8950733" cy="1407234"/>
          </a:xfrm>
        </p:spPr>
        <p:txBody>
          <a:bodyPr/>
          <a:lstStyle/>
          <a:p>
            <a:r>
              <a:rPr lang="en-US" sz="4400" b="1" dirty="0" smtClean="0">
                <a:latin typeface="Architects Daughter"/>
              </a:rPr>
              <a:t>I’m a Farmer, </a:t>
            </a:r>
            <a:br>
              <a:rPr lang="en-US" sz="4400" b="1" dirty="0" smtClean="0">
                <a:latin typeface="Architects Daughter"/>
              </a:rPr>
            </a:br>
            <a:r>
              <a:rPr lang="en-US" sz="4400" b="1" dirty="0" smtClean="0">
                <a:latin typeface="Architects Daughter"/>
              </a:rPr>
              <a:t>Not an Entrepreneur</a:t>
            </a:r>
            <a:endParaRPr lang="en-US" sz="4400" b="1" dirty="0">
              <a:latin typeface="Architects Daughter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267" y="5257800"/>
            <a:ext cx="7496837" cy="987552"/>
          </a:xfrm>
        </p:spPr>
        <p:txBody>
          <a:bodyPr/>
          <a:lstStyle/>
          <a:p>
            <a:r>
              <a:rPr lang="en-US" sz="2000" dirty="0" smtClean="0">
                <a:latin typeface="Architects Daughter"/>
              </a:rPr>
              <a:t>Rebecca </a:t>
            </a:r>
            <a:r>
              <a:rPr lang="en-US" sz="2000" dirty="0" err="1" smtClean="0">
                <a:latin typeface="Architects Daughter"/>
              </a:rPr>
              <a:t>Thistlethwaite</a:t>
            </a:r>
            <a:endParaRPr lang="en-US" sz="2000" dirty="0" smtClean="0">
              <a:latin typeface="Architects Daughter"/>
            </a:endParaRPr>
          </a:p>
          <a:p>
            <a:r>
              <a:rPr lang="en-US" sz="2000" dirty="0" smtClean="0">
                <a:latin typeface="Architects Daughter"/>
              </a:rPr>
              <a:t>Author, “Farms With a Future”</a:t>
            </a:r>
            <a:endParaRPr lang="en-US" sz="2000" dirty="0">
              <a:latin typeface="Architects Daugh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</a:rPr>
              <a:t>Enterprise Analysis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>
                <a:latin typeface="Architects Daughter"/>
              </a:rPr>
              <a:t>Profit Potential- net profits &amp; net returns for labor</a:t>
            </a:r>
          </a:p>
          <a:p>
            <a:r>
              <a:rPr lang="en-US" sz="2200" dirty="0" smtClean="0">
                <a:latin typeface="Architects Daughter"/>
              </a:rPr>
              <a:t>Synergies</a:t>
            </a:r>
          </a:p>
          <a:p>
            <a:r>
              <a:rPr lang="en-US" sz="2200" dirty="0" smtClean="0">
                <a:latin typeface="Architects Daughter"/>
              </a:rPr>
              <a:t>Competitions (for labor, $, space, etc.)</a:t>
            </a:r>
          </a:p>
          <a:p>
            <a:r>
              <a:rPr lang="en-US" sz="2200" dirty="0" smtClean="0">
                <a:latin typeface="Architects Daughter"/>
              </a:rPr>
              <a:t>Compatibility with land, climate, &amp; people</a:t>
            </a:r>
          </a:p>
          <a:p>
            <a:r>
              <a:rPr lang="en-US" sz="2200" dirty="0" smtClean="0">
                <a:latin typeface="Architects Daughter"/>
              </a:rPr>
              <a:t>Market potential</a:t>
            </a:r>
          </a:p>
          <a:p>
            <a:r>
              <a:rPr lang="en-US" sz="2200" dirty="0" smtClean="0">
                <a:latin typeface="Architects Daughter"/>
              </a:rPr>
              <a:t>Barriers to entry &amp; costs of exit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</a:rPr>
              <a:t>Market Planning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latin typeface="Architects Daughter"/>
              </a:rPr>
              <a:t>Who is your potential customer base?</a:t>
            </a:r>
          </a:p>
          <a:p>
            <a:r>
              <a:rPr lang="en-US" sz="2200" dirty="0" smtClean="0">
                <a:latin typeface="Architects Daughter"/>
              </a:rPr>
              <a:t>Where is your potential customer base?</a:t>
            </a:r>
          </a:p>
          <a:p>
            <a:r>
              <a:rPr lang="en-US" sz="2200" dirty="0" smtClean="0">
                <a:latin typeface="Architects Daughter"/>
              </a:rPr>
              <a:t>What are the current gaps in these markets?</a:t>
            </a:r>
          </a:p>
          <a:p>
            <a:r>
              <a:rPr lang="en-US" sz="2200" dirty="0" smtClean="0">
                <a:latin typeface="Architects Daughter"/>
              </a:rPr>
              <a:t>What prices will those market bear?</a:t>
            </a:r>
          </a:p>
          <a:p>
            <a:r>
              <a:rPr lang="en-US" sz="2200" dirty="0" smtClean="0">
                <a:latin typeface="Architects Daughter"/>
              </a:rPr>
              <a:t>Understanding market trends</a:t>
            </a:r>
            <a:endParaRPr lang="en-US" sz="2200" dirty="0">
              <a:latin typeface="Architects Daugh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</a:rPr>
              <a:t>Food Market Trends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>
                <a:latin typeface="Architects Daughter"/>
              </a:rPr>
              <a:t>Changing Demographics</a:t>
            </a:r>
          </a:p>
          <a:p>
            <a:r>
              <a:rPr lang="en-US" sz="2200" dirty="0" smtClean="0">
                <a:latin typeface="Architects Daughter"/>
              </a:rPr>
              <a:t>Cooking at Home</a:t>
            </a:r>
          </a:p>
          <a:p>
            <a:r>
              <a:rPr lang="en-US" sz="2200" dirty="0" smtClean="0">
                <a:latin typeface="Architects Daughter"/>
              </a:rPr>
              <a:t>A Return to ‘Americana’</a:t>
            </a:r>
          </a:p>
          <a:p>
            <a:r>
              <a:rPr lang="en-US" sz="2200" dirty="0" smtClean="0">
                <a:latin typeface="Architects Daughter"/>
              </a:rPr>
              <a:t>More Natural, Less Processed</a:t>
            </a:r>
          </a:p>
          <a:p>
            <a:r>
              <a:rPr lang="en-US" sz="2200" dirty="0" smtClean="0">
                <a:latin typeface="Architects Daughter"/>
              </a:rPr>
              <a:t>Rise in Functional Foods/Eating for Nutrients</a:t>
            </a:r>
          </a:p>
          <a:p>
            <a:r>
              <a:rPr lang="en-US" sz="2200" dirty="0" smtClean="0">
                <a:latin typeface="Architects Daughter"/>
              </a:rPr>
              <a:t>Desserts &amp; Retro Flavors Comeback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803" y="79468"/>
            <a:ext cx="8436129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</a:rPr>
              <a:t>Food Market Trends continued…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latin typeface="Architects Daughter"/>
              </a:rPr>
              <a:t>Return to 3 Squares</a:t>
            </a:r>
          </a:p>
          <a:p>
            <a:r>
              <a:rPr lang="en-US" sz="2200" dirty="0" smtClean="0">
                <a:latin typeface="Architects Daughter"/>
              </a:rPr>
              <a:t>More Home Entertaining</a:t>
            </a:r>
          </a:p>
          <a:p>
            <a:r>
              <a:rPr lang="en-US" sz="2200" dirty="0" smtClean="0">
                <a:latin typeface="Architects Daughter"/>
              </a:rPr>
              <a:t>Value “Plus”</a:t>
            </a:r>
          </a:p>
          <a:p>
            <a:r>
              <a:rPr lang="en-US" sz="2200" dirty="0" smtClean="0">
                <a:latin typeface="Architects Daughter"/>
              </a:rPr>
              <a:t>The Whole Package</a:t>
            </a:r>
          </a:p>
          <a:p>
            <a:r>
              <a:rPr lang="en-US" sz="2200" dirty="0" smtClean="0">
                <a:latin typeface="Architects Daughter"/>
              </a:rPr>
              <a:t>We Love Animals</a:t>
            </a:r>
          </a:p>
          <a:p>
            <a:r>
              <a:rPr lang="en-US" sz="2200" dirty="0" smtClean="0">
                <a:latin typeface="Architects Daughter"/>
              </a:rPr>
              <a:t>Local Yokel </a:t>
            </a:r>
            <a:endParaRPr lang="en-US" sz="2200" dirty="0">
              <a:latin typeface="Architects Daugh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844" y="79468"/>
            <a:ext cx="8423171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</a:rPr>
              <a:t>Clarify &amp; Communicate Your Values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1891862"/>
            <a:ext cx="7612064" cy="4703739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chitects Daughter"/>
              </a:rPr>
              <a:t>Certified Organic</a:t>
            </a:r>
          </a:p>
          <a:p>
            <a:r>
              <a:rPr lang="en-US" sz="2200" dirty="0" smtClean="0">
                <a:latin typeface="Architects Daughter"/>
              </a:rPr>
              <a:t>Antibiotic-Free, Hormone-Free</a:t>
            </a:r>
          </a:p>
          <a:p>
            <a:r>
              <a:rPr lang="en-US" sz="2200" dirty="0" err="1" smtClean="0">
                <a:latin typeface="Architects Daughter"/>
              </a:rPr>
              <a:t>Grassfed</a:t>
            </a:r>
            <a:r>
              <a:rPr lang="en-US" sz="2200" dirty="0" smtClean="0">
                <a:latin typeface="Architects Daughter"/>
              </a:rPr>
              <a:t> or Pasture-Raised</a:t>
            </a:r>
          </a:p>
          <a:p>
            <a:r>
              <a:rPr lang="en-US" sz="2200" dirty="0" smtClean="0">
                <a:latin typeface="Architects Daughter"/>
              </a:rPr>
              <a:t>Humane Animal Care Certifications</a:t>
            </a:r>
          </a:p>
          <a:p>
            <a:r>
              <a:rPr lang="en-US" sz="2200" dirty="0" smtClean="0">
                <a:latin typeface="Architects Daughter"/>
              </a:rPr>
              <a:t>Fair Trade, Union Made, or Socially Just</a:t>
            </a:r>
          </a:p>
          <a:p>
            <a:r>
              <a:rPr lang="en-US" sz="2200" dirty="0" smtClean="0">
                <a:latin typeface="Architects Daughter"/>
              </a:rPr>
              <a:t>Heritage or Heirloom Breeds/Varieties</a:t>
            </a:r>
          </a:p>
          <a:p>
            <a:r>
              <a:rPr lang="en-US" sz="2200" dirty="0" smtClean="0">
                <a:latin typeface="Architects Daughter"/>
              </a:rPr>
              <a:t>Family-Farmed or Owner-Operated</a:t>
            </a:r>
          </a:p>
          <a:p>
            <a:r>
              <a:rPr lang="en-US" sz="2200" dirty="0" smtClean="0">
                <a:latin typeface="Architects Daughter"/>
              </a:rPr>
              <a:t>Green Power, Draft Animal Power, etc.</a:t>
            </a:r>
          </a:p>
          <a:p>
            <a:endParaRPr lang="en-US" sz="2200" dirty="0">
              <a:latin typeface="Architects Daugh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ottRiverRanchwebsiteaffiliations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6867" r="-6867"/>
          <a:stretch>
            <a:fillRect/>
          </a:stretch>
        </p:blipFill>
        <p:spPr>
          <a:xfrm>
            <a:off x="1" y="79468"/>
            <a:ext cx="9144000" cy="64383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orrisGrassfedValues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6867" r="-6867"/>
          <a:stretch>
            <a:fillRect/>
          </a:stretch>
        </p:blipFill>
        <p:spPr>
          <a:xfrm>
            <a:off x="0" y="362824"/>
            <a:ext cx="8837849" cy="61291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hadyGroveRanchmission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6867" r="-6867"/>
          <a:stretch>
            <a:fillRect/>
          </a:stretch>
        </p:blipFill>
        <p:spPr>
          <a:xfrm>
            <a:off x="0" y="336908"/>
            <a:ext cx="9144000" cy="61291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Social Capital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pic>
        <p:nvPicPr>
          <p:cNvPr id="4" name="Content Placeholder 3" descr="GreenGateKidsCamp.jpg"/>
          <p:cNvPicPr>
            <a:picLocks noGrp="1" noChangeAspect="1"/>
          </p:cNvPicPr>
          <p:nvPr>
            <p:ph idx="1"/>
          </p:nvPr>
        </p:nvPicPr>
        <p:blipFill>
          <a:blip r:embed="rId3"/>
          <a:srcRect l="-18240" r="-18240"/>
          <a:stretch>
            <a:fillRect/>
          </a:stretch>
        </p:blipFill>
        <p:spPr>
          <a:xfrm>
            <a:off x="-720293" y="3961836"/>
            <a:ext cx="5271545" cy="2896164"/>
          </a:xfrm>
        </p:spPr>
      </p:pic>
      <p:pic>
        <p:nvPicPr>
          <p:cNvPr id="5" name="Picture 4" descr="GreenGateHootenan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305" y="3948442"/>
            <a:ext cx="3876695" cy="2896164"/>
          </a:xfrm>
          <a:prstGeom prst="rect">
            <a:avLst/>
          </a:prstGeom>
        </p:spPr>
      </p:pic>
      <p:pic>
        <p:nvPicPr>
          <p:cNvPr id="6" name="Picture 5" descr="GreenGatefarmstan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2123" y="1438911"/>
            <a:ext cx="4436457" cy="29590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Creative Financing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184" y="1814114"/>
            <a:ext cx="7969615" cy="4703740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chitects Daughter"/>
                <a:cs typeface="Architects Daughter"/>
              </a:rPr>
              <a:t>Money can come in these forms- loans, forward contracts, equity (future earnings), grants, donations, savings, &amp; business earnings</a:t>
            </a:r>
          </a:p>
          <a:p>
            <a:endParaRPr lang="en-US" sz="2200" dirty="0" smtClean="0">
              <a:latin typeface="Architects Daughter"/>
              <a:cs typeface="Architects Daughter"/>
            </a:endParaRPr>
          </a:p>
          <a:p>
            <a:r>
              <a:rPr lang="en-US" sz="2200" dirty="0" smtClean="0">
                <a:latin typeface="Architects Daughter"/>
                <a:cs typeface="Architects Daughter"/>
              </a:rPr>
              <a:t>Two classes of loan financing: working capital &amp; long-term</a:t>
            </a:r>
            <a:r>
              <a:rPr lang="en-US" sz="2200" dirty="0" smtClean="0">
                <a:latin typeface="Architects Daughter"/>
                <a:cs typeface="Architects Daughter"/>
              </a:rPr>
              <a:t>/asset </a:t>
            </a:r>
            <a:r>
              <a:rPr lang="en-US" sz="2200" dirty="0" smtClean="0">
                <a:latin typeface="Architects Daughter"/>
                <a:cs typeface="Architects Daughter"/>
              </a:rPr>
              <a:t>capital</a:t>
            </a:r>
          </a:p>
          <a:p>
            <a:endParaRPr lang="en-US" sz="2200" dirty="0" smtClean="0">
              <a:latin typeface="Architects Daughter"/>
              <a:cs typeface="Architects Daughter"/>
            </a:endParaRPr>
          </a:p>
          <a:p>
            <a:r>
              <a:rPr lang="en-US" sz="2200" dirty="0" smtClean="0">
                <a:latin typeface="Architects Daughter"/>
                <a:cs typeface="Architects Daughter"/>
              </a:rPr>
              <a:t>For start-up &amp; growth phases, best to blend several types of funding to reduce risk &amp; spread debt repayment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311" y="79468"/>
            <a:ext cx="8205695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Wing it, Plan it, or Fail it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pic>
        <p:nvPicPr>
          <p:cNvPr id="4" name="Content Placeholder 3" descr="pumpkintoss.png"/>
          <p:cNvPicPr>
            <a:picLocks noGrp="1" noChangeAspect="1"/>
          </p:cNvPicPr>
          <p:nvPr>
            <p:ph idx="1"/>
          </p:nvPr>
        </p:nvPicPr>
        <p:blipFill>
          <a:blip r:embed="rId3"/>
          <a:srcRect l="-89567" r="-89567"/>
          <a:stretch>
            <a:fillRect/>
          </a:stretch>
        </p:blipFill>
        <p:spPr>
          <a:xfrm>
            <a:off x="-2463645" y="2675965"/>
            <a:ext cx="7612064" cy="4182035"/>
          </a:xfrm>
        </p:spPr>
      </p:pic>
      <p:pic>
        <p:nvPicPr>
          <p:cNvPr id="5" name="Picture 4" descr="cattle_auctio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1412" y="4021059"/>
            <a:ext cx="3782588" cy="2836941"/>
          </a:xfrm>
          <a:prstGeom prst="rect">
            <a:avLst/>
          </a:prstGeom>
        </p:spPr>
      </p:pic>
      <p:pic>
        <p:nvPicPr>
          <p:cNvPr id="7" name="Picture 6" descr="12-2-Butterworksfamil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189" y="1698002"/>
            <a:ext cx="3914905" cy="2611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Alternative $ Sources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865945"/>
            <a:ext cx="8967436" cy="4807403"/>
          </a:xfrm>
        </p:spPr>
        <p:txBody>
          <a:bodyPr>
            <a:noAutofit/>
          </a:bodyPr>
          <a:lstStyle/>
          <a:p>
            <a:r>
              <a:rPr lang="en-US" sz="2200" dirty="0" smtClean="0">
                <a:latin typeface="Architects Daughter"/>
                <a:cs typeface="Architects Daughter"/>
              </a:rPr>
              <a:t>Low interest credit cards (short-term)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Your savings, your spouse’s income (get permission!)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Home refinancing (be careful on this one)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CSA shares, gift certificates, product prepayments, buyer loans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Private friends &amp; family loans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Grants (VAPG, REAP, EQIP, state grants)</a:t>
            </a:r>
          </a:p>
          <a:p>
            <a:r>
              <a:rPr lang="en-US" sz="2200" dirty="0" err="1" smtClean="0">
                <a:latin typeface="Architects Daughter"/>
                <a:cs typeface="Architects Daughter"/>
              </a:rPr>
              <a:t>Kickstarter</a:t>
            </a:r>
            <a:r>
              <a:rPr lang="en-US" sz="2200" dirty="0" smtClean="0">
                <a:latin typeface="Architects Daughter"/>
                <a:cs typeface="Architects Daughter"/>
              </a:rPr>
              <a:t>, </a:t>
            </a:r>
            <a:r>
              <a:rPr lang="en-US" sz="2200" dirty="0" err="1" smtClean="0">
                <a:latin typeface="Architects Daughter"/>
                <a:cs typeface="Architects Daughter"/>
              </a:rPr>
              <a:t>Indiegogo</a:t>
            </a:r>
            <a:r>
              <a:rPr lang="en-US" sz="2200" dirty="0" smtClean="0">
                <a:latin typeface="Architects Daughter"/>
                <a:cs typeface="Architects Daughter"/>
              </a:rPr>
              <a:t>, &amp;  </a:t>
            </a:r>
            <a:r>
              <a:rPr lang="en-US" sz="2200" dirty="0" err="1" smtClean="0">
                <a:latin typeface="Architects Daughter"/>
                <a:cs typeface="Architects Daughter"/>
              </a:rPr>
              <a:t>LendingClub</a:t>
            </a:r>
            <a:r>
              <a:rPr lang="en-US" sz="2200" dirty="0" smtClean="0">
                <a:latin typeface="Architects Daughter"/>
                <a:cs typeface="Architects Daughter"/>
              </a:rPr>
              <a:t> loans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Cooperative financing</a:t>
            </a:r>
            <a:endParaRPr lang="en-US" sz="2200" dirty="0">
              <a:latin typeface="Architects Daughter"/>
              <a:cs typeface="Architects Daugh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093" y="79468"/>
            <a:ext cx="8391650" cy="1190412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TLC Ranch, CA (2004-2010)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pic>
        <p:nvPicPr>
          <p:cNvPr id="4" name="Content Placeholder 3" descr="6-5-TLCRanchmobilehenhous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847" r="-10847"/>
          <a:stretch>
            <a:fillRect/>
          </a:stretch>
        </p:blipFill>
        <p:spPr>
          <a:xfrm>
            <a:off x="4331052" y="4315000"/>
            <a:ext cx="4345691" cy="2387504"/>
          </a:xfrm>
        </p:spPr>
      </p:pic>
      <p:pic>
        <p:nvPicPr>
          <p:cNvPr id="5" name="Picture 4" descr="TLCRanch_Index_July222010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562" y="1735558"/>
            <a:ext cx="3022226" cy="2579442"/>
          </a:xfrm>
          <a:prstGeom prst="rect">
            <a:avLst/>
          </a:prstGeom>
        </p:spPr>
      </p:pic>
      <p:pic>
        <p:nvPicPr>
          <p:cNvPr id="7" name="Picture 6" descr="TLCRanchporkchop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174" y="1982567"/>
            <a:ext cx="2966365" cy="4434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432" y="79468"/>
            <a:ext cx="8151037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</a:rPr>
              <a:t>TLC Ranch Enterprises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051" y="1775239"/>
            <a:ext cx="8682345" cy="4924025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smtClean="0">
                <a:latin typeface="Architects Daughter"/>
              </a:rPr>
              <a:t>First couple years raised broilers (10,000) &amp; turkeys (100), selling all at farmers markets</a:t>
            </a:r>
          </a:p>
          <a:p>
            <a:r>
              <a:rPr lang="en-US" sz="2200" dirty="0" smtClean="0">
                <a:latin typeface="Architects Daughter"/>
              </a:rPr>
              <a:t>12 sow, 2 boar </a:t>
            </a:r>
            <a:r>
              <a:rPr lang="en-US" sz="2200" dirty="0" err="1" smtClean="0">
                <a:latin typeface="Architects Daughter"/>
              </a:rPr>
              <a:t>farrow</a:t>
            </a:r>
            <a:r>
              <a:rPr lang="en-US" sz="2200" dirty="0" smtClean="0">
                <a:latin typeface="Architects Daughter"/>
              </a:rPr>
              <a:t> to finish operation, avg. 200 piglets. Purchased additional 50-100 </a:t>
            </a:r>
            <a:r>
              <a:rPr lang="en-US" sz="2200" dirty="0" err="1" smtClean="0">
                <a:latin typeface="Architects Daughter"/>
              </a:rPr>
              <a:t>weiners</a:t>
            </a:r>
            <a:r>
              <a:rPr lang="en-US" sz="2200" dirty="0" smtClean="0">
                <a:latin typeface="Architects Daughter"/>
              </a:rPr>
              <a:t> annually</a:t>
            </a:r>
          </a:p>
          <a:p>
            <a:r>
              <a:rPr lang="en-US" sz="2200" dirty="0" smtClean="0">
                <a:latin typeface="Architects Daughter"/>
              </a:rPr>
              <a:t>Sold halves &amp; wholes as well as retails cuts of pork</a:t>
            </a:r>
          </a:p>
          <a:p>
            <a:r>
              <a:rPr lang="en-US" sz="2200" dirty="0" smtClean="0">
                <a:latin typeface="Architects Daughter"/>
              </a:rPr>
              <a:t>Raised 2,500-5,000 hybrid layers for eggs</a:t>
            </a:r>
          </a:p>
          <a:p>
            <a:r>
              <a:rPr lang="en-US" sz="2200" dirty="0" smtClean="0">
                <a:latin typeface="Architects Daughter"/>
              </a:rPr>
              <a:t>Sold eggs at farmers markets, direct to stores, a couple select restaurants &amp; bakeries, &amp; to a large CSA</a:t>
            </a:r>
          </a:p>
          <a:p>
            <a:r>
              <a:rPr lang="en-US" sz="2200" dirty="0" smtClean="0">
                <a:latin typeface="Architects Daughter"/>
              </a:rPr>
              <a:t>Finished 30 </a:t>
            </a:r>
            <a:r>
              <a:rPr lang="en-US" sz="2200" dirty="0" err="1" smtClean="0">
                <a:latin typeface="Architects Daughter"/>
              </a:rPr>
              <a:t>Dorper</a:t>
            </a:r>
            <a:r>
              <a:rPr lang="en-US" sz="2200" dirty="0" smtClean="0">
                <a:latin typeface="Architects Daughter"/>
              </a:rPr>
              <a:t> lambs each year &amp; 6 Jersey steers every other year all on grass, selling retail cuts at our farmers market booth</a:t>
            </a:r>
          </a:p>
          <a:p>
            <a:r>
              <a:rPr lang="en-US" sz="2200" dirty="0" smtClean="0">
                <a:latin typeface="Architects Daughter"/>
              </a:rPr>
              <a:t>Slaughter/Butcher classes in winter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</a:rPr>
              <a:t>TLC Ranch Highlights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340" y="1878903"/>
            <a:ext cx="8747139" cy="4807403"/>
          </a:xfrm>
        </p:spPr>
        <p:txBody>
          <a:bodyPr>
            <a:normAutofit fontScale="92500" lnSpcReduction="20000"/>
          </a:bodyPr>
          <a:lstStyle/>
          <a:p>
            <a:r>
              <a:rPr lang="en-US" sz="2378" dirty="0" smtClean="0">
                <a:latin typeface="Architects Daughter"/>
              </a:rPr>
              <a:t>No fertilizer, no medications, no castrating or body modifications, no tillage, no farm equipment, no buildings</a:t>
            </a:r>
          </a:p>
          <a:p>
            <a:r>
              <a:rPr lang="en-US" sz="2378" dirty="0" smtClean="0">
                <a:latin typeface="Architects Daughter"/>
              </a:rPr>
              <a:t>All structures &amp; fencing portable</a:t>
            </a:r>
          </a:p>
          <a:p>
            <a:r>
              <a:rPr lang="en-US" sz="2378" dirty="0" smtClean="0">
                <a:latin typeface="Architects Daughter"/>
              </a:rPr>
              <a:t>Went from 10K first year to 430K by sixth year on just 20 acres of rented ground</a:t>
            </a:r>
          </a:p>
          <a:p>
            <a:r>
              <a:rPr lang="en-US" sz="2378" dirty="0" smtClean="0">
                <a:latin typeface="Architects Daughter"/>
              </a:rPr>
              <a:t>Picked mix of enterprises based on gaps in market, compatibility with land, &amp; low capital requirements</a:t>
            </a:r>
          </a:p>
          <a:p>
            <a:r>
              <a:rPr lang="en-US" sz="2378" dirty="0" smtClean="0">
                <a:latin typeface="Architects Daughter"/>
              </a:rPr>
              <a:t>Sold the business for a profit</a:t>
            </a:r>
          </a:p>
          <a:p>
            <a:r>
              <a:rPr lang="en-US" sz="2378" dirty="0" smtClean="0">
                <a:latin typeface="Architects Daughter"/>
              </a:rPr>
              <a:t>Restored the fertility of 50 year strawberry fiel</a:t>
            </a:r>
            <a:r>
              <a:rPr lang="en-US" sz="2200" dirty="0" smtClean="0">
                <a:latin typeface="Architects Daughter"/>
              </a:rPr>
              <a:t>ds</a:t>
            </a:r>
            <a:endParaRPr lang="en-US" sz="2200" dirty="0">
              <a:latin typeface="Architects Daughte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chitects Daughter"/>
                <a:cs typeface="Architects Daughter"/>
              </a:rPr>
              <a:t>Massa Organics, CA</a:t>
            </a:r>
            <a:endParaRPr lang="en-US" dirty="0">
              <a:latin typeface="Architects Daughter"/>
              <a:cs typeface="Architects Daughter"/>
            </a:endParaRPr>
          </a:p>
        </p:txBody>
      </p:sp>
      <p:pic>
        <p:nvPicPr>
          <p:cNvPr id="4" name="Content Placeholder 3" descr="9-1-MassaFarmcombin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845" r="-10845"/>
          <a:stretch>
            <a:fillRect/>
          </a:stretch>
        </p:blipFill>
        <p:spPr>
          <a:xfrm>
            <a:off x="765175" y="2070848"/>
            <a:ext cx="7612062" cy="41820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38" y="79468"/>
            <a:ext cx="8254707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Massa Organics Highlights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38" y="2070846"/>
            <a:ext cx="8254707" cy="4182035"/>
          </a:xfrm>
        </p:spPr>
        <p:txBody>
          <a:bodyPr/>
          <a:lstStyle/>
          <a:p>
            <a:r>
              <a:rPr lang="en-US" sz="2200" dirty="0" smtClean="0">
                <a:latin typeface="Architects Daughter"/>
                <a:cs typeface="Architects Daughter"/>
              </a:rPr>
              <a:t>Organic rice, wheat, alfalfa, hay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Organic almonds &amp; almond butter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Organic duck, lamb, &amp; pork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Production synergies &amp; ecosystem thinking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Farmers Markets, Web Sales, Direct to Restaurant, Wholesaling</a:t>
            </a:r>
          </a:p>
          <a:p>
            <a:r>
              <a:rPr lang="en-US" sz="2200" dirty="0" smtClean="0">
                <a:latin typeface="Architects Daughter"/>
                <a:cs typeface="Architects Daughter"/>
              </a:rPr>
              <a:t>Social media savvy, farm tours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Vanguard Ranch, VA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pic>
        <p:nvPicPr>
          <p:cNvPr id="4" name="Content Placeholder 3" descr="13-7-VanguardRanchconcessio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40" r="-18240"/>
          <a:stretch>
            <a:fillRect/>
          </a:stretch>
        </p:blipFill>
        <p:spPr>
          <a:xfrm>
            <a:off x="329298" y="1833760"/>
            <a:ext cx="8342043" cy="45830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555" y="79468"/>
            <a:ext cx="8306543" cy="1417638"/>
          </a:xfrm>
        </p:spPr>
        <p:txBody>
          <a:bodyPr/>
          <a:lstStyle/>
          <a:p>
            <a:r>
              <a:rPr lang="en-US" dirty="0" smtClean="0">
                <a:latin typeface="Architects Daughter"/>
                <a:cs typeface="Architects Daughter"/>
              </a:rPr>
              <a:t>Vanguard Ranch Highlights</a:t>
            </a:r>
            <a:endParaRPr lang="en-US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555" y="2070846"/>
            <a:ext cx="7923684" cy="449883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rchitects Daughter"/>
                <a:cs typeface="Architects Daughter"/>
              </a:rPr>
              <a:t>Pastured goats</a:t>
            </a:r>
          </a:p>
          <a:p>
            <a:r>
              <a:rPr lang="en-US" dirty="0" err="1" smtClean="0">
                <a:latin typeface="Architects Daughter"/>
                <a:cs typeface="Architects Daughter"/>
              </a:rPr>
              <a:t>Myotonic</a:t>
            </a:r>
            <a:r>
              <a:rPr lang="en-US" dirty="0" smtClean="0">
                <a:latin typeface="Architects Daughter"/>
                <a:cs typeface="Architects Daughter"/>
              </a:rPr>
              <a:t> breed (hardy, parasite resistant)</a:t>
            </a:r>
          </a:p>
          <a:p>
            <a:r>
              <a:rPr lang="en-US" dirty="0" smtClean="0">
                <a:latin typeface="Architects Daughter"/>
                <a:cs typeface="Architects Daughter"/>
              </a:rPr>
              <a:t>Value-Added goat meat dishes</a:t>
            </a:r>
          </a:p>
          <a:p>
            <a:r>
              <a:rPr lang="en-US" dirty="0" smtClean="0">
                <a:latin typeface="Architects Daughter"/>
                <a:cs typeface="Architects Daughter"/>
              </a:rPr>
              <a:t>Raise their own herbs, spices, &amp; veggies for the dishes</a:t>
            </a:r>
          </a:p>
          <a:p>
            <a:r>
              <a:rPr lang="en-US" dirty="0" smtClean="0">
                <a:latin typeface="Architects Daughter"/>
                <a:cs typeface="Architects Daughter"/>
              </a:rPr>
              <a:t>Concession Trailer for fairs, festivals, etc.</a:t>
            </a:r>
          </a:p>
          <a:p>
            <a:r>
              <a:rPr lang="en-US" dirty="0" smtClean="0">
                <a:latin typeface="Architects Daughter"/>
                <a:cs typeface="Architects Daughter"/>
              </a:rPr>
              <a:t>Averages $36-38/lb. for goat meat</a:t>
            </a:r>
          </a:p>
          <a:p>
            <a:r>
              <a:rPr lang="en-US" dirty="0" smtClean="0">
                <a:latin typeface="Architects Daughter"/>
                <a:cs typeface="Architects Daughter"/>
              </a:rPr>
              <a:t>Collaborate with Virginia State U. on pasture research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38" y="79468"/>
            <a:ext cx="8228790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Misty Brook Farm, MA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pic>
        <p:nvPicPr>
          <p:cNvPr id="4" name="Content Placeholder 3" descr="5-1-MistyBrookfamily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40" r="-18240"/>
          <a:stretch>
            <a:fillRect/>
          </a:stretch>
        </p:blipFill>
        <p:spPr>
          <a:xfrm>
            <a:off x="447976" y="1827072"/>
            <a:ext cx="8372975" cy="46000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Misty Brook Highlights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555" y="1904820"/>
            <a:ext cx="8228790" cy="4953180"/>
          </a:xfrm>
        </p:spPr>
        <p:txBody>
          <a:bodyPr>
            <a:normAutofit fontScale="92500" lnSpcReduction="10000"/>
          </a:bodyPr>
          <a:lstStyle/>
          <a:p>
            <a:r>
              <a:rPr lang="en-US" sz="2378" dirty="0" smtClean="0">
                <a:latin typeface="Architects Daughter"/>
                <a:cs typeface="Architects Daughter"/>
              </a:rPr>
              <a:t>100% </a:t>
            </a:r>
            <a:r>
              <a:rPr lang="en-US" sz="2378" dirty="0" err="1" smtClean="0">
                <a:latin typeface="Architects Daughter"/>
                <a:cs typeface="Architects Daughter"/>
              </a:rPr>
              <a:t>grassfed</a:t>
            </a:r>
            <a:r>
              <a:rPr lang="en-US" sz="2378" dirty="0" smtClean="0">
                <a:latin typeface="Architects Daughter"/>
                <a:cs typeface="Architects Daughter"/>
              </a:rPr>
              <a:t>, raw milk dairy center of operations</a:t>
            </a:r>
          </a:p>
          <a:p>
            <a:r>
              <a:rPr lang="en-US" sz="2378" dirty="0" smtClean="0">
                <a:latin typeface="Architects Daughter"/>
                <a:cs typeface="Architects Daughter"/>
              </a:rPr>
              <a:t>Also produce veal, beef, pork, turkey, chicken, eggs</a:t>
            </a:r>
          </a:p>
          <a:p>
            <a:r>
              <a:rPr lang="en-US" sz="2378" dirty="0" smtClean="0">
                <a:latin typeface="Architects Daughter"/>
                <a:cs typeface="Architects Daughter"/>
              </a:rPr>
              <a:t>Grains, beans, vegetables, berries, flowers</a:t>
            </a:r>
          </a:p>
          <a:p>
            <a:r>
              <a:rPr lang="en-US" sz="2378" dirty="0" smtClean="0">
                <a:latin typeface="Architects Daughter"/>
                <a:cs typeface="Architects Daughter"/>
              </a:rPr>
              <a:t>Offer Whole Diet CSA &amp; honor system </a:t>
            </a:r>
            <a:r>
              <a:rPr lang="en-US" sz="2378" dirty="0" err="1" smtClean="0">
                <a:latin typeface="Architects Daughter"/>
                <a:cs typeface="Architects Daughter"/>
              </a:rPr>
              <a:t>farmstand</a:t>
            </a:r>
            <a:endParaRPr lang="en-US" sz="2378" dirty="0" smtClean="0">
              <a:latin typeface="Architects Daughter"/>
              <a:cs typeface="Architects Daughter"/>
            </a:endParaRPr>
          </a:p>
          <a:p>
            <a:r>
              <a:rPr lang="en-US" sz="2378" dirty="0" smtClean="0">
                <a:latin typeface="Architects Daughter"/>
                <a:cs typeface="Architects Daughter"/>
              </a:rPr>
              <a:t>High Intensity, Short Duration Grazing</a:t>
            </a:r>
          </a:p>
          <a:p>
            <a:r>
              <a:rPr lang="en-US" sz="2378" dirty="0" smtClean="0">
                <a:latin typeface="Architects Daughter"/>
                <a:cs typeface="Architects Daughter"/>
              </a:rPr>
              <a:t>Limited equipment, all used, some draft power</a:t>
            </a:r>
          </a:p>
          <a:p>
            <a:r>
              <a:rPr lang="en-US" sz="2378" dirty="0" smtClean="0">
                <a:latin typeface="Architects Daughter"/>
                <a:cs typeface="Architects Daughter"/>
              </a:rPr>
              <a:t>Customer financed home purchase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</a:rPr>
              <a:t>Plan It!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>
                <a:latin typeface="Architects Daughter"/>
              </a:rPr>
              <a:t>Principles and Vision</a:t>
            </a:r>
          </a:p>
          <a:p>
            <a:r>
              <a:rPr lang="en-US" sz="2200" dirty="0" smtClean="0">
                <a:latin typeface="Architects Daughter"/>
              </a:rPr>
              <a:t>Resources Available or Needed</a:t>
            </a:r>
          </a:p>
          <a:p>
            <a:r>
              <a:rPr lang="en-US" sz="2200" dirty="0" smtClean="0">
                <a:latin typeface="Architects Daughter"/>
              </a:rPr>
              <a:t>Strategizing &amp; Decision-Making</a:t>
            </a:r>
          </a:p>
          <a:p>
            <a:r>
              <a:rPr lang="en-US" sz="2200" dirty="0" smtClean="0">
                <a:latin typeface="Architects Daughter"/>
              </a:rPr>
              <a:t>Identifying Market Niches</a:t>
            </a:r>
          </a:p>
          <a:p>
            <a:r>
              <a:rPr lang="en-US" sz="2200" dirty="0" smtClean="0">
                <a:latin typeface="Architects Daughter"/>
              </a:rPr>
              <a:t>Build Social Capital &amp; Brand Awareness</a:t>
            </a:r>
          </a:p>
          <a:p>
            <a:r>
              <a:rPr lang="en-US" sz="2200" dirty="0" smtClean="0">
                <a:latin typeface="Architects Daughter"/>
              </a:rPr>
              <a:t>Accessing Capital</a:t>
            </a:r>
          </a:p>
          <a:p>
            <a:r>
              <a:rPr lang="en-US" sz="2200" dirty="0" smtClean="0">
                <a:latin typeface="Architects Daughter"/>
              </a:rPr>
              <a:t>Look at Other Models/Continuous Learning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724" y="79468"/>
            <a:ext cx="8348280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Visioning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Architects Daughter"/>
                <a:cs typeface="Architects Daughter"/>
              </a:rPr>
              <a:t>Visioning and Goal-Setting (using Holistic Management Framework)</a:t>
            </a:r>
          </a:p>
          <a:p>
            <a:pPr lvl="1"/>
            <a:r>
              <a:rPr lang="en-US" dirty="0" smtClean="0">
                <a:latin typeface="Architects Daughter"/>
                <a:cs typeface="Architects Daughter"/>
              </a:rPr>
              <a:t>Quality of Life Phrases</a:t>
            </a:r>
          </a:p>
          <a:p>
            <a:pPr lvl="1"/>
            <a:r>
              <a:rPr lang="en-US" dirty="0" smtClean="0">
                <a:latin typeface="Architects Daughter"/>
                <a:cs typeface="Architects Daughter"/>
              </a:rPr>
              <a:t>Forms of Production</a:t>
            </a:r>
          </a:p>
          <a:p>
            <a:pPr lvl="1"/>
            <a:r>
              <a:rPr lang="en-US" dirty="0" smtClean="0">
                <a:latin typeface="Architects Daughter"/>
                <a:cs typeface="Architects Daughter"/>
              </a:rPr>
              <a:t>Future Resource </a:t>
            </a:r>
            <a:r>
              <a:rPr lang="en-US" dirty="0" smtClean="0">
                <a:latin typeface="Architects Daughter"/>
                <a:cs typeface="Architects Daughter"/>
              </a:rPr>
              <a:t>Base</a:t>
            </a:r>
          </a:p>
          <a:p>
            <a:pPr lvl="1"/>
            <a:endParaRPr lang="en-US" dirty="0" smtClean="0">
              <a:latin typeface="Architects Daughter"/>
              <a:cs typeface="Architects Daughter"/>
            </a:endParaRPr>
          </a:p>
          <a:p>
            <a:pPr>
              <a:buNone/>
            </a:pPr>
            <a:r>
              <a:rPr lang="en-US" b="1" dirty="0" smtClean="0">
                <a:latin typeface="Architects Daughter"/>
                <a:cs typeface="Architects Daughter"/>
              </a:rPr>
              <a:t>Ex: </a:t>
            </a:r>
            <a:r>
              <a:rPr lang="en-US" i="1" dirty="0" smtClean="0">
                <a:latin typeface="Architects Daughter"/>
                <a:cs typeface="Architects Daughter"/>
              </a:rPr>
              <a:t>My family and I will create and support health and wellness while pursuing our passions, caring for our community, and improving our environment</a:t>
            </a:r>
            <a:r>
              <a:rPr lang="en-US" dirty="0" smtClean="0">
                <a:latin typeface="Architects Daughter"/>
                <a:cs typeface="Architects Daughter"/>
              </a:rPr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Resource Analysis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chitects Daughter"/>
                <a:cs typeface="Architects Daughter"/>
              </a:rPr>
              <a:t>SWOC </a:t>
            </a:r>
            <a:r>
              <a:rPr lang="en-US" dirty="0" smtClean="0">
                <a:latin typeface="Architects Daughter"/>
                <a:cs typeface="Architects Daughter"/>
              </a:rPr>
              <a:t>Analysis (for entire operation &amp; individual enterprises) </a:t>
            </a:r>
            <a:endParaRPr lang="en-US" dirty="0" smtClean="0">
              <a:latin typeface="Architects Daughter"/>
              <a:cs typeface="Architects Daughter"/>
            </a:endParaRPr>
          </a:p>
          <a:p>
            <a:pPr lvl="1"/>
            <a:r>
              <a:rPr lang="en-US" dirty="0" smtClean="0">
                <a:latin typeface="Architects Daughter"/>
                <a:cs typeface="Architects Daughter"/>
              </a:rPr>
              <a:t>Strengths</a:t>
            </a:r>
          </a:p>
          <a:p>
            <a:pPr lvl="1"/>
            <a:r>
              <a:rPr lang="en-US" dirty="0" smtClean="0">
                <a:latin typeface="Architects Daughter"/>
                <a:cs typeface="Architects Daughter"/>
              </a:rPr>
              <a:t>Weaknesses</a:t>
            </a:r>
          </a:p>
          <a:p>
            <a:pPr lvl="1"/>
            <a:r>
              <a:rPr lang="en-US" dirty="0" smtClean="0">
                <a:latin typeface="Architects Daughter"/>
                <a:cs typeface="Architects Daughter"/>
              </a:rPr>
              <a:t>Opportunities</a:t>
            </a:r>
          </a:p>
          <a:p>
            <a:pPr lvl="1"/>
            <a:r>
              <a:rPr lang="en-US" dirty="0" smtClean="0">
                <a:latin typeface="Architects Daughter"/>
                <a:cs typeface="Architects Daughter"/>
              </a:rPr>
              <a:t>Challenges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188" y="79468"/>
            <a:ext cx="8332792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SWOC</a:t>
            </a:r>
            <a:r>
              <a:rPr lang="en-US" sz="4400" dirty="0" smtClean="0">
                <a:latin typeface="Architects Daughter"/>
                <a:cs typeface="Architects Daughter"/>
              </a:rPr>
              <a:t> (whole farm)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5175" y="2070100"/>
          <a:ext cx="7612064" cy="405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6032"/>
                <a:gridCol w="3806032"/>
              </a:tblGrid>
              <a:tr h="1954434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STRENGTHS</a:t>
                      </a:r>
                      <a:endParaRPr lang="en-US" sz="2200" dirty="0" smtClean="0">
                        <a:latin typeface="Architects Daughter"/>
                        <a:cs typeface="Architects Daughter"/>
                      </a:endParaRP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-own land, small mortgage</a:t>
                      </a: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-off-farm income</a:t>
                      </a: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-biology, ecology backgrounds</a:t>
                      </a:r>
                      <a:endParaRPr lang="en-US" sz="2200" dirty="0">
                        <a:latin typeface="Architects Daughter"/>
                        <a:cs typeface="Architects Daught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WEAKNESSES</a:t>
                      </a:r>
                      <a:endParaRPr lang="en-US" sz="2200" dirty="0" smtClean="0">
                        <a:latin typeface="Architects Daughter"/>
                        <a:cs typeface="Architects Daughter"/>
                      </a:endParaRP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-no extra capital</a:t>
                      </a: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-lots to do, little time to do it all</a:t>
                      </a:r>
                    </a:p>
                    <a:p>
                      <a:endParaRPr lang="en-US" sz="2200" dirty="0" smtClean="0">
                        <a:latin typeface="Architects Daughter"/>
                        <a:cs typeface="Architects Daughter"/>
                      </a:endParaRPr>
                    </a:p>
                  </a:txBody>
                  <a:tcPr/>
                </a:tc>
              </a:tr>
              <a:tr h="1954434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OPPORTUNITIES</a:t>
                      </a:r>
                      <a:endParaRPr lang="en-US" sz="2200" dirty="0" smtClean="0">
                        <a:latin typeface="Architects Daughter"/>
                        <a:cs typeface="Architects Daughter"/>
                      </a:endParaRP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-barter economy</a:t>
                      </a: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</a:t>
                      </a:r>
                      <a:r>
                        <a:rPr lang="en-US" sz="2200" dirty="0" err="1" smtClean="0">
                          <a:latin typeface="Architects Daughter"/>
                          <a:cs typeface="Architects Daughter"/>
                        </a:rPr>
                        <a:t>farmstand</a:t>
                      </a:r>
                      <a:endParaRPr lang="en-US" sz="2200" baseline="0" dirty="0" smtClean="0">
                        <a:latin typeface="Architects Daughter"/>
                        <a:cs typeface="Architects Daughter"/>
                      </a:endParaRPr>
                    </a:p>
                    <a:p>
                      <a:r>
                        <a:rPr lang="en-US" sz="2200" baseline="0" dirty="0" smtClean="0">
                          <a:latin typeface="Architects Daughter"/>
                          <a:cs typeface="Architects Daughter"/>
                        </a:rPr>
                        <a:t>-other good farmers to collaborate with</a:t>
                      </a:r>
                      <a:endParaRPr lang="en-US" sz="2200" dirty="0">
                        <a:latin typeface="Architects Daughter"/>
                        <a:cs typeface="Architects Daught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CHALLENGES</a:t>
                      </a:r>
                      <a:endParaRPr lang="en-US" sz="2200" dirty="0" smtClean="0">
                        <a:latin typeface="Architects Daughter"/>
                        <a:cs typeface="Architects Daughter"/>
                      </a:endParaRP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-small, local market</a:t>
                      </a:r>
                    </a:p>
                    <a:p>
                      <a:r>
                        <a:rPr lang="en-US" sz="2200" dirty="0" smtClean="0">
                          <a:latin typeface="Architects Daughter"/>
                          <a:cs typeface="Architects Daughter"/>
                        </a:rPr>
                        <a:t>-comp.</a:t>
                      </a:r>
                      <a:r>
                        <a:rPr lang="en-US" sz="2200" baseline="0" dirty="0" smtClean="0">
                          <a:latin typeface="Architects Daughter"/>
                          <a:cs typeface="Architects Daughter"/>
                        </a:rPr>
                        <a:t> from low-cost hobby farmers</a:t>
                      </a:r>
                    </a:p>
                    <a:p>
                      <a:r>
                        <a:rPr lang="en-US" sz="2200" baseline="0" dirty="0" smtClean="0">
                          <a:latin typeface="Architects Daughter"/>
                          <a:cs typeface="Architects Daughter"/>
                        </a:rPr>
                        <a:t>-limited infrastructure</a:t>
                      </a:r>
                      <a:endParaRPr lang="en-US" sz="2200" dirty="0">
                        <a:latin typeface="Architects Daughter"/>
                        <a:cs typeface="Architects Daughter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Biz Strategizing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66" y="2070846"/>
            <a:ext cx="8176955" cy="418203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dirty="0" smtClean="0">
                <a:latin typeface="Architects Daughter"/>
                <a:cs typeface="Architects Daughter"/>
              </a:rPr>
              <a:t>“A strategy is the means by which the business uses its strengths to take advantage of opportunities so the goals identified for the business can be realized.”</a:t>
            </a:r>
          </a:p>
          <a:p>
            <a:pPr algn="ctr">
              <a:buNone/>
            </a:pPr>
            <a:r>
              <a:rPr lang="en-US" sz="2200" dirty="0" smtClean="0">
                <a:latin typeface="Architects Daughter"/>
                <a:cs typeface="Architects Daughter"/>
              </a:rPr>
              <a:t>PHEW!</a:t>
            </a:r>
          </a:p>
          <a:p>
            <a:pPr algn="ctr">
              <a:buNone/>
            </a:pPr>
            <a:endParaRPr lang="en-US" sz="2200" dirty="0" smtClean="0">
              <a:latin typeface="Architects Daughter"/>
              <a:cs typeface="Architects Daughter"/>
            </a:endParaRPr>
          </a:p>
          <a:p>
            <a:pPr algn="ctr">
              <a:buNone/>
            </a:pPr>
            <a:r>
              <a:rPr lang="en-US" sz="2200" dirty="0" smtClean="0">
                <a:latin typeface="Architects Daughter"/>
                <a:cs typeface="Architects Daughter"/>
              </a:rPr>
              <a:t>Now you have your goals, you’ve done your SWOC, now evaluate your different options. Do so by asking the following questions: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678" y="79468"/>
            <a:ext cx="8394746" cy="1417638"/>
          </a:xfrm>
        </p:spPr>
        <p:txBody>
          <a:bodyPr/>
          <a:lstStyle/>
          <a:p>
            <a:r>
              <a:rPr lang="en-US" sz="4400" dirty="0" smtClean="0">
                <a:latin typeface="Architects Daughter"/>
                <a:cs typeface="Architects Daughter"/>
              </a:rPr>
              <a:t>Testing Identified Strategies</a:t>
            </a:r>
            <a:endParaRPr lang="en-US" sz="4400" dirty="0">
              <a:latin typeface="Architects Daughter"/>
              <a:cs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chitects Daughter"/>
                <a:cs typeface="Architects Daughter"/>
              </a:rPr>
              <a:t>Does this decision move the business toward or away from 3 part Holistic Goal?</a:t>
            </a:r>
          </a:p>
          <a:p>
            <a:r>
              <a:rPr lang="en-US" dirty="0" smtClean="0">
                <a:latin typeface="Architects Daughter"/>
                <a:cs typeface="Architects Daughter"/>
              </a:rPr>
              <a:t>Does this action maximize my strengths?</a:t>
            </a:r>
          </a:p>
          <a:p>
            <a:r>
              <a:rPr lang="en-US" dirty="0" smtClean="0">
                <a:latin typeface="Architects Daughter"/>
                <a:cs typeface="Architects Daughter"/>
              </a:rPr>
              <a:t>Does this action minimize a weakness &amp; get to the root cause of it?</a:t>
            </a:r>
          </a:p>
          <a:p>
            <a:r>
              <a:rPr lang="en-US" dirty="0" smtClean="0">
                <a:latin typeface="Architects Daughter"/>
                <a:cs typeface="Architects Daughter"/>
              </a:rPr>
              <a:t>Does this action turn a challenge into an opportunity?</a:t>
            </a:r>
            <a:endParaRPr lang="en-US" dirty="0">
              <a:latin typeface="Architects Daughter"/>
              <a:cs typeface="Architects Daugh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chitects Daughter"/>
              </a:rPr>
              <a:t>Brainstorm Strategies</a:t>
            </a:r>
            <a:endParaRPr lang="en-US" sz="4400" dirty="0">
              <a:latin typeface="Architects Daugh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473" y="1904820"/>
            <a:ext cx="8228790" cy="4548244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chitects Daughter"/>
              </a:rPr>
              <a:t>Expand</a:t>
            </a:r>
            <a:r>
              <a:rPr lang="en-US" dirty="0" smtClean="0">
                <a:latin typeface="Architects Daughter"/>
              </a:rPr>
              <a:t>: Work with nearby orchardist to run animals in his orchards</a:t>
            </a:r>
          </a:p>
          <a:p>
            <a:r>
              <a:rPr lang="en-US" dirty="0" smtClean="0">
                <a:latin typeface="Architects Daughter"/>
              </a:rPr>
              <a:t>Stability</a:t>
            </a:r>
            <a:r>
              <a:rPr lang="en-US" dirty="0" smtClean="0">
                <a:latin typeface="Architects Daughter"/>
              </a:rPr>
              <a:t>: Grow the same size garden &amp; # of animals, just do it better</a:t>
            </a:r>
          </a:p>
          <a:p>
            <a:r>
              <a:rPr lang="en-US" dirty="0" smtClean="0">
                <a:latin typeface="Architects Daughter"/>
              </a:rPr>
              <a:t>Retrench</a:t>
            </a:r>
            <a:r>
              <a:rPr lang="en-US" dirty="0" smtClean="0">
                <a:latin typeface="Architects Daughter"/>
              </a:rPr>
              <a:t>: Shrink size of garden &amp; instead consign produce from other farmers</a:t>
            </a:r>
          </a:p>
          <a:p>
            <a:r>
              <a:rPr lang="en-US" dirty="0" smtClean="0">
                <a:latin typeface="Architects Daughter"/>
              </a:rPr>
              <a:t>Exit</a:t>
            </a:r>
            <a:r>
              <a:rPr lang="en-US" dirty="0" smtClean="0">
                <a:latin typeface="Architects Daughter"/>
              </a:rPr>
              <a:t>: Sell </a:t>
            </a:r>
            <a:r>
              <a:rPr lang="en-US" dirty="0" err="1" smtClean="0">
                <a:latin typeface="Architects Daughter"/>
              </a:rPr>
              <a:t>farmstand</a:t>
            </a:r>
            <a:r>
              <a:rPr lang="en-US" dirty="0" smtClean="0">
                <a:latin typeface="Architects Daughter"/>
              </a:rPr>
              <a:t> &amp; focus on homesteading activities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</a:majorFont>
      <a:minorFont>
        <a:latin typeface="Book Antiqua"/>
        <a:ea typeface=""/>
        <a:cs typeface=""/>
        <a:font script="Jpan" typeface="ＭＳ 明朝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455</TotalTime>
  <Words>1387</Words>
  <Application>Microsoft Macintosh PowerPoint</Application>
  <PresentationFormat>On-screen Show (4:3)</PresentationFormat>
  <Paragraphs>174</Paragraphs>
  <Slides>29</Slides>
  <Notes>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Habitat</vt:lpstr>
      <vt:lpstr>I’m a Farmer,  Not an Entrepreneur</vt:lpstr>
      <vt:lpstr>Wing it, Plan it, or Fail it</vt:lpstr>
      <vt:lpstr>Plan It!</vt:lpstr>
      <vt:lpstr>Visioning</vt:lpstr>
      <vt:lpstr>Resource Analysis</vt:lpstr>
      <vt:lpstr>SWOC (whole farm)</vt:lpstr>
      <vt:lpstr>Biz Strategizing</vt:lpstr>
      <vt:lpstr>Testing Identified Strategies</vt:lpstr>
      <vt:lpstr>Brainstorm Strategies</vt:lpstr>
      <vt:lpstr>Enterprise Analysis</vt:lpstr>
      <vt:lpstr>Market Planning</vt:lpstr>
      <vt:lpstr>Food Market Trends</vt:lpstr>
      <vt:lpstr>Food Market Trends continued…</vt:lpstr>
      <vt:lpstr>Clarify &amp; Communicate Your Values</vt:lpstr>
      <vt:lpstr>Slide 15</vt:lpstr>
      <vt:lpstr>Slide 16</vt:lpstr>
      <vt:lpstr>Slide 17</vt:lpstr>
      <vt:lpstr>Social Capital</vt:lpstr>
      <vt:lpstr>Creative Financing</vt:lpstr>
      <vt:lpstr>Alternative $ Sources</vt:lpstr>
      <vt:lpstr>TLC Ranch, CA (2004-2010)</vt:lpstr>
      <vt:lpstr>TLC Ranch Enterprises</vt:lpstr>
      <vt:lpstr>TLC Ranch Highlights</vt:lpstr>
      <vt:lpstr>Massa Organics, CA</vt:lpstr>
      <vt:lpstr>Massa Organics Highlights</vt:lpstr>
      <vt:lpstr>Vanguard Ranch, VA</vt:lpstr>
      <vt:lpstr>Vanguard Ranch Highlights</vt:lpstr>
      <vt:lpstr>Misty Brook Farm, MA</vt:lpstr>
      <vt:lpstr>Misty Brook Highlights</vt:lpstr>
    </vt:vector>
  </TitlesOfParts>
  <Company>Jewels by June JCJ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Concept to Reality</dc:title>
  <dc:creator>New User</dc:creator>
  <cp:lastModifiedBy>New User</cp:lastModifiedBy>
  <cp:revision>24</cp:revision>
  <dcterms:created xsi:type="dcterms:W3CDTF">2013-09-17T14:23:13Z</dcterms:created>
  <dcterms:modified xsi:type="dcterms:W3CDTF">2013-09-17T14:55:39Z</dcterms:modified>
</cp:coreProperties>
</file>