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81" r:id="rId3"/>
    <p:sldId id="277" r:id="rId4"/>
    <p:sldId id="257" r:id="rId5"/>
    <p:sldId id="278" r:id="rId6"/>
    <p:sldId id="275" r:id="rId7"/>
    <p:sldId id="279" r:id="rId8"/>
    <p:sldId id="280" r:id="rId9"/>
    <p:sldId id="264" r:id="rId10"/>
    <p:sldId id="266" r:id="rId11"/>
    <p:sldId id="261" r:id="rId12"/>
    <p:sldId id="258" r:id="rId13"/>
    <p:sldId id="284" r:id="rId14"/>
    <p:sldId id="283" r:id="rId15"/>
    <p:sldId id="287" r:id="rId16"/>
    <p:sldId id="282" r:id="rId17"/>
    <p:sldId id="285" r:id="rId18"/>
    <p:sldId id="286" r:id="rId19"/>
    <p:sldId id="274" r:id="rId20"/>
    <p:sldId id="273" r:id="rId21"/>
    <p:sldId id="25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1A754-47E6-B944-97A8-60235A7823DF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7B072-1959-674F-A132-C055BC43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2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902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539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292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581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34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52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09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464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30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Elliot glacier on Mt. Hood 100 years ago and today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183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2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78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80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34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B072-1959-674F-A132-C055BC4302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30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302077"/>
            <a:ext cx="6498158" cy="1724867"/>
          </a:xfrm>
        </p:spPr>
        <p:txBody>
          <a:bodyPr/>
          <a:lstStyle/>
          <a:p>
            <a:r>
              <a:rPr lang="en-US" dirty="0" smtClean="0"/>
              <a:t>Climate Change &amp; ‘Resilient’ Agriculture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1003805"/>
          </a:xfrm>
        </p:spPr>
        <p:txBody>
          <a:bodyPr>
            <a:noAutofit/>
          </a:bodyPr>
          <a:lstStyle/>
          <a:p>
            <a:r>
              <a:rPr lang="en-US" sz="2000" dirty="0" smtClean="0"/>
              <a:t>What Farmers, Ranchers, </a:t>
            </a:r>
            <a:r>
              <a:rPr lang="en-US" sz="2000" dirty="0"/>
              <a:t>&amp;</a:t>
            </a:r>
            <a:r>
              <a:rPr lang="en-US" sz="2000" dirty="0" smtClean="0"/>
              <a:t> Eaters Can Do About It</a:t>
            </a:r>
          </a:p>
          <a:p>
            <a:r>
              <a:rPr lang="en-US" sz="2000" dirty="0" smtClean="0"/>
              <a:t>By Rebecca </a:t>
            </a:r>
            <a:r>
              <a:rPr lang="en-US" sz="2000" dirty="0" smtClean="0"/>
              <a:t>Thistlethwaite</a:t>
            </a:r>
          </a:p>
          <a:p>
            <a:r>
              <a:rPr lang="en-US" sz="2000" smtClean="0"/>
              <a:t>10/16/2015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68745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‘Resilient Agriculture’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286" y="1600200"/>
            <a:ext cx="8840381" cy="50081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haracteristics </a:t>
            </a:r>
            <a:r>
              <a:rPr lang="en-US" dirty="0"/>
              <a:t>of resilient food systems is that they are supported by the natural resources of a particular region — the food system </a:t>
            </a:r>
            <a:r>
              <a:rPr lang="en-US" dirty="0" smtClean="0"/>
              <a:t>doesn't </a:t>
            </a:r>
            <a:r>
              <a:rPr lang="en-US" dirty="0"/>
              <a:t>import significant resources or export waste. It is about much more than just bouncing back when things go wrong. It is a much richer idea that involves careful cultivation of community assets.</a:t>
            </a:r>
          </a:p>
          <a:p>
            <a:pPr marL="0" indent="0">
              <a:buNone/>
            </a:pPr>
            <a:r>
              <a:rPr lang="en-US" dirty="0"/>
              <a:t>In order for this to work, agriculture must be reasonably profitable and diversified. Success in any one measure alone does not mean agriculture is resilient: </a:t>
            </a:r>
            <a:r>
              <a:rPr lang="en-US" dirty="0" smtClean="0"/>
              <a:t>An </a:t>
            </a:r>
            <a:r>
              <a:rPr lang="en-US" dirty="0"/>
              <a:t>agriculture that causes </a:t>
            </a:r>
            <a:r>
              <a:rPr lang="en-US" dirty="0" smtClean="0"/>
              <a:t>widespread </a:t>
            </a:r>
            <a:r>
              <a:rPr lang="en-US" dirty="0"/>
              <a:t>environmental </a:t>
            </a:r>
            <a:r>
              <a:rPr lang="en-US" dirty="0" smtClean="0"/>
              <a:t>crises or degrades human health </a:t>
            </a:r>
            <a:r>
              <a:rPr lang="en-US" dirty="0"/>
              <a:t>is not resilient, no matter how economically successful or how much food is produced, making its profitability and productivity irrelevant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587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Cultivating “Resiliency”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One, a capacity to respond to a disturbance </a:t>
            </a:r>
            <a:r>
              <a:rPr lang="en-US" dirty="0" smtClean="0"/>
              <a:t>to </a:t>
            </a:r>
            <a:r>
              <a:rPr lang="en-US" dirty="0"/>
              <a:t>avoid or reduce damage to the existing system.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Two, a capacity to recover from damaging events.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And three, a capacity to transform or change the existing system to one that is more resilient to disturbance.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From Laura </a:t>
            </a:r>
            <a:r>
              <a:rPr lang="en-US" dirty="0" err="1" smtClean="0"/>
              <a:t>Lengnick</a:t>
            </a:r>
            <a:r>
              <a:rPr lang="en-US" dirty="0" smtClean="0"/>
              <a:t>, </a:t>
            </a:r>
            <a:r>
              <a:rPr lang="en-US" i="1" dirty="0" smtClean="0"/>
              <a:t>Resilient Agriculture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27088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7956" y="107576"/>
            <a:ext cx="9444536" cy="1336956"/>
          </a:xfrm>
        </p:spPr>
        <p:txBody>
          <a:bodyPr/>
          <a:lstStyle/>
          <a:p>
            <a:r>
              <a:rPr lang="en-US" dirty="0" smtClean="0"/>
              <a:t>Resilient Agricultural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56842" cy="4883483"/>
          </a:xfrm>
        </p:spPr>
        <p:txBody>
          <a:bodyPr>
            <a:normAutofit/>
          </a:bodyPr>
          <a:lstStyle/>
          <a:p>
            <a:r>
              <a:rPr lang="en-US" dirty="0" smtClean="0"/>
              <a:t>Encourage Diversity (spatially &amp; temporally) </a:t>
            </a:r>
          </a:p>
          <a:p>
            <a:r>
              <a:rPr lang="en-US" dirty="0" smtClean="0"/>
              <a:t>Crop Rotations, Cover Crops, Reduce Tillage</a:t>
            </a:r>
          </a:p>
          <a:p>
            <a:r>
              <a:rPr lang="en-US" dirty="0" smtClean="0"/>
              <a:t>Fertilizer Management, Precision Agriculture</a:t>
            </a:r>
          </a:p>
          <a:p>
            <a:r>
              <a:rPr lang="en-US" dirty="0" smtClean="0"/>
              <a:t>Reduce Food Waste (&amp; return to soil)</a:t>
            </a:r>
          </a:p>
          <a:p>
            <a:r>
              <a:rPr lang="en-US" dirty="0" smtClean="0"/>
              <a:t>Prevent Erosion, Reduce Soil Loss</a:t>
            </a:r>
          </a:p>
          <a:p>
            <a:r>
              <a:rPr lang="en-US" dirty="0" smtClean="0"/>
              <a:t>Adjust Irrigation Practices &amp; Upgrade Equipment</a:t>
            </a:r>
          </a:p>
          <a:p>
            <a:r>
              <a:rPr lang="en-US" dirty="0" smtClean="0"/>
              <a:t>Dry Farming/Fallowing Systems</a:t>
            </a:r>
          </a:p>
          <a:p>
            <a:r>
              <a:rPr lang="en-US" dirty="0" smtClean="0"/>
              <a:t>Build Soil Organic Matter/Capture Carbon</a:t>
            </a:r>
          </a:p>
        </p:txBody>
      </p:sp>
    </p:spTree>
    <p:extLst>
      <p:ext uri="{BB962C8B-B14F-4D97-AF65-F5344CB8AC3E}">
        <p14:creationId xmlns:p14="http://schemas.microsoft.com/office/powerpoint/2010/main" val="1450064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ordelmulch.0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5" b="9495"/>
          <a:stretch>
            <a:fillRect/>
          </a:stretch>
        </p:blipFill>
        <p:spPr>
          <a:xfrm>
            <a:off x="4670502" y="1899723"/>
            <a:ext cx="4381853" cy="2366512"/>
          </a:xfrm>
        </p:spPr>
      </p:pic>
      <p:pic>
        <p:nvPicPr>
          <p:cNvPr id="6" name="Picture 5" descr="Jan-cabba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32" y="288126"/>
            <a:ext cx="4436398" cy="3170682"/>
          </a:xfrm>
          <a:prstGeom prst="rect">
            <a:avLst/>
          </a:prstGeom>
        </p:spPr>
      </p:pic>
      <p:pic>
        <p:nvPicPr>
          <p:cNvPr id="8" name="Picture 7" descr="Picture 0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" y="3668238"/>
            <a:ext cx="4145370" cy="310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13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20151008_140237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" b="1994"/>
          <a:stretch>
            <a:fillRect/>
          </a:stretch>
        </p:blipFill>
        <p:spPr>
          <a:xfrm>
            <a:off x="436191" y="525935"/>
            <a:ext cx="5192690" cy="2804421"/>
          </a:xfrm>
        </p:spPr>
      </p:pic>
      <p:pic>
        <p:nvPicPr>
          <p:cNvPr id="5" name="Picture 4" descr="20141217_09070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171" y="3501957"/>
            <a:ext cx="4823684" cy="271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60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oilcarbon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4" b="47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2023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Good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25327" cy="5119099"/>
          </a:xfrm>
        </p:spPr>
        <p:txBody>
          <a:bodyPr>
            <a:normAutofit/>
          </a:bodyPr>
          <a:lstStyle/>
          <a:p>
            <a:r>
              <a:rPr lang="en-US" dirty="0" smtClean="0"/>
              <a:t>Managed, Rotational, Multi-species </a:t>
            </a:r>
            <a:r>
              <a:rPr lang="en-US" dirty="0"/>
              <a:t>Grazing</a:t>
            </a:r>
          </a:p>
          <a:p>
            <a:r>
              <a:rPr lang="en-US" dirty="0"/>
              <a:t>Agroforestry (shade, windbreaks, </a:t>
            </a:r>
            <a:r>
              <a:rPr lang="en-US" dirty="0" smtClean="0"/>
              <a:t>lumber, fodder,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Perennial Agriculture </a:t>
            </a:r>
          </a:p>
          <a:p>
            <a:r>
              <a:rPr lang="en-US" dirty="0"/>
              <a:t>Season Extension</a:t>
            </a:r>
          </a:p>
          <a:p>
            <a:r>
              <a:rPr lang="en-US" dirty="0"/>
              <a:t>Reduce Fuel &amp; </a:t>
            </a:r>
            <a:r>
              <a:rPr lang="en-US" dirty="0" smtClean="0"/>
              <a:t>Practice Energy Conservation</a:t>
            </a:r>
          </a:p>
          <a:p>
            <a:r>
              <a:rPr lang="en-US" dirty="0" smtClean="0"/>
              <a:t>Draft </a:t>
            </a:r>
            <a:r>
              <a:rPr lang="en-US" dirty="0"/>
              <a:t>Animal Power &amp; Alternative </a:t>
            </a:r>
            <a:r>
              <a:rPr lang="en-US" dirty="0" smtClean="0"/>
              <a:t>Energy Sources</a:t>
            </a:r>
            <a:endParaRPr lang="en-US" dirty="0"/>
          </a:p>
          <a:p>
            <a:r>
              <a:rPr lang="en-US" dirty="0"/>
              <a:t>Work With Nature, Not Against </a:t>
            </a:r>
            <a:r>
              <a:rPr lang="en-US" dirty="0" smtClean="0"/>
              <a:t>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42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erennialVSannualwheat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84" r="-54484"/>
          <a:stretch>
            <a:fillRect/>
          </a:stretch>
        </p:blipFill>
        <p:spPr>
          <a:xfrm>
            <a:off x="-1683809" y="295595"/>
            <a:ext cx="8042276" cy="4343400"/>
          </a:xfrm>
        </p:spPr>
      </p:pic>
      <p:pic>
        <p:nvPicPr>
          <p:cNvPr id="5" name="Picture 4" descr="soil_growin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36" y="3050118"/>
            <a:ext cx="50800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00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ttlecovercroptre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986" y="282207"/>
            <a:ext cx="7002968" cy="4663977"/>
          </a:xfrm>
          <a:prstGeom prst="rect">
            <a:avLst/>
          </a:prstGeom>
        </p:spPr>
      </p:pic>
      <p:pic>
        <p:nvPicPr>
          <p:cNvPr id="2" name="Picture 1" descr="20151002_12375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04" y="3886788"/>
            <a:ext cx="4493017" cy="252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07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594" y="402166"/>
            <a:ext cx="8692425" cy="61321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Since the advent of agriculture, humanity has been </a:t>
            </a:r>
            <a:r>
              <a:rPr lang="en-US" b="1" dirty="0"/>
              <a:t>moving carbon in the wrong direction</a:t>
            </a:r>
            <a:r>
              <a:rPr lang="en-US" dirty="0"/>
              <a:t>—out of the soils </a:t>
            </a:r>
            <a:r>
              <a:rPr lang="en-US" dirty="0" smtClean="0"/>
              <a:t>and </a:t>
            </a:r>
            <a:r>
              <a:rPr lang="en-US" dirty="0"/>
              <a:t>into the atmosphere. We plow and have a tendency to mismanage livestock leaving land bare for </a:t>
            </a:r>
            <a:r>
              <a:rPr lang="en-US" dirty="0" smtClean="0"/>
              <a:t>much </a:t>
            </a:r>
            <a:r>
              <a:rPr lang="en-US" dirty="0"/>
              <a:t>of the year, exposing soil life and humus to sunlight, desiccation, and oxidation. On bare ground, </a:t>
            </a:r>
            <a:r>
              <a:rPr lang="en-US" dirty="0" smtClean="0"/>
              <a:t>photosynthetic </a:t>
            </a:r>
            <a:r>
              <a:rPr lang="en-US" dirty="0"/>
              <a:t>energy necessary for </a:t>
            </a:r>
            <a:r>
              <a:rPr lang="en-US" dirty="0" err="1"/>
              <a:t>humification</a:t>
            </a:r>
            <a:r>
              <a:rPr lang="en-US" dirty="0"/>
              <a:t> is not harvested. We make matters worse by using </a:t>
            </a:r>
            <a:r>
              <a:rPr lang="en-US" dirty="0" smtClean="0"/>
              <a:t>synthetic fertilizers</a:t>
            </a:r>
            <a:r>
              <a:rPr lang="en-US" dirty="0"/>
              <a:t>, thereby seriously inhibiting the flow of energy to fungi that make stable, carbon-sequestering </a:t>
            </a:r>
            <a:r>
              <a:rPr lang="en-US" dirty="0" smtClean="0"/>
              <a:t>molecules </a:t>
            </a:r>
            <a:r>
              <a:rPr lang="en-US" dirty="0"/>
              <a:t>and stimulating growth in certain bacterial populations destructive to soil fungi. </a:t>
            </a:r>
            <a:r>
              <a:rPr lang="en-US" dirty="0" smtClean="0"/>
              <a:t>And </a:t>
            </a:r>
            <a:r>
              <a:rPr lang="en-US" dirty="0"/>
              <a:t>of course, we emit massive amounts of carbon from burning fossil </a:t>
            </a:r>
            <a:r>
              <a:rPr lang="en-US" dirty="0" smtClean="0"/>
              <a:t>fuels and moving food around the globe. </a:t>
            </a:r>
            <a:r>
              <a:rPr lang="en-US" dirty="0"/>
              <a:t>These kinds of decisions may </a:t>
            </a:r>
            <a:r>
              <a:rPr lang="en-US" dirty="0" smtClean="0"/>
              <a:t>have </a:t>
            </a:r>
            <a:r>
              <a:rPr lang="en-US" dirty="0"/>
              <a:t>seemed right at the time, but now we know that they are leading us to a soil and climate catastrophe. </a:t>
            </a:r>
          </a:p>
          <a:p>
            <a:pPr marL="0" indent="0">
              <a:buNone/>
            </a:pPr>
            <a:r>
              <a:rPr lang="en-US" dirty="0" smtClean="0"/>
              <a:t>-Savory Institute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108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Key Message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910993"/>
            <a:ext cx="8042276" cy="403260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Agriculture is both a cause of changes in the climate and a great </a:t>
            </a:r>
            <a:r>
              <a:rPr lang="en-US" dirty="0" err="1" smtClean="0"/>
              <a:t>mitigator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Whether or not you believe in human-induced climate change, there are win-win solutions for agriculture when innovating and adapting to climate change.</a:t>
            </a:r>
          </a:p>
          <a:p>
            <a:pPr marL="0" indent="0">
              <a:buNone/>
            </a:pPr>
            <a:r>
              <a:rPr lang="en-US" dirty="0" smtClean="0"/>
              <a:t>Creating a resilient agricultural system is the only way forward and brings about multiple benefits.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162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renewing the </a:t>
            </a:r>
            <a:r>
              <a:rPr lang="en-US" dirty="0" smtClean="0"/>
              <a:t>relationship </a:t>
            </a:r>
            <a:r>
              <a:rPr lang="en-US" dirty="0"/>
              <a:t>of grazing animals to grasslands, long-term storage of carbon </a:t>
            </a:r>
            <a:r>
              <a:rPr lang="en-US" dirty="0" smtClean="0"/>
              <a:t>in </a:t>
            </a:r>
            <a:r>
              <a:rPr lang="en-US" dirty="0"/>
              <a:t>soils will remove carbon from the atmosphere and add vast quantities of </a:t>
            </a:r>
            <a:r>
              <a:rPr lang="en-US" dirty="0" smtClean="0"/>
              <a:t>carbon </a:t>
            </a:r>
            <a:r>
              <a:rPr lang="en-US" dirty="0"/>
              <a:t>to soil organic </a:t>
            </a:r>
            <a:r>
              <a:rPr lang="en-US" dirty="0" smtClean="0"/>
              <a:t>matter. It can also make the water cycle more effective by storing water in the best place- the soil.</a:t>
            </a:r>
          </a:p>
          <a:p>
            <a:pPr marL="0" indent="0">
              <a:buNone/>
            </a:pPr>
            <a:r>
              <a:rPr lang="en-US" dirty="0" smtClean="0"/>
              <a:t>-Savory Institute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792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Eaters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48" y="1600201"/>
            <a:ext cx="8916736" cy="496369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Support </a:t>
            </a:r>
            <a:r>
              <a:rPr lang="en-US" dirty="0" err="1" smtClean="0"/>
              <a:t>biodiverse</a:t>
            </a:r>
            <a:r>
              <a:rPr lang="en-US" dirty="0" smtClean="0"/>
              <a:t> farmers &amp; eat their diversity</a:t>
            </a:r>
          </a:p>
          <a:p>
            <a:r>
              <a:rPr lang="en-US" dirty="0" smtClean="0"/>
              <a:t>Eat </a:t>
            </a:r>
            <a:r>
              <a:rPr lang="en-US" dirty="0" err="1" smtClean="0"/>
              <a:t>grassfed</a:t>
            </a:r>
            <a:r>
              <a:rPr lang="en-US" dirty="0" smtClean="0"/>
              <a:t>, pasture-raised, &amp; forest-fed animal products</a:t>
            </a:r>
          </a:p>
          <a:p>
            <a:r>
              <a:rPr lang="en-US" dirty="0" smtClean="0"/>
              <a:t>Learn to eat seasonally &amp; can/ferment/freeze the rest</a:t>
            </a:r>
          </a:p>
          <a:p>
            <a:r>
              <a:rPr lang="en-US" dirty="0" smtClean="0"/>
              <a:t>Buy dry-farmed crops &amp; lower water crops</a:t>
            </a:r>
          </a:p>
          <a:p>
            <a:r>
              <a:rPr lang="en-US" dirty="0" smtClean="0"/>
              <a:t>Buy organic or from farmers who practice soil carbon farming</a:t>
            </a:r>
          </a:p>
          <a:p>
            <a:r>
              <a:rPr lang="en-US" dirty="0" smtClean="0"/>
              <a:t>Buy from animal-powered or alternative energy farms</a:t>
            </a:r>
          </a:p>
          <a:p>
            <a:r>
              <a:rPr lang="en-US" dirty="0" smtClean="0"/>
              <a:t>Plant trees, garden, &amp; use alt energy yourself!</a:t>
            </a:r>
          </a:p>
          <a:p>
            <a:r>
              <a:rPr lang="en-US" dirty="0" smtClean="0"/>
              <a:t>Join a CSA, be part of the Interdependence</a:t>
            </a:r>
          </a:p>
          <a:p>
            <a:r>
              <a:rPr lang="en-US" b="1" dirty="0" smtClean="0"/>
              <a:t>Get involved- vote, volunteer, voice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38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Scary 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600201"/>
            <a:ext cx="8561917" cy="501438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Agriculture in all its forms is responsible for 9-12% of total anthropogenic emissions- mainly Carbon Dioxide (CO</a:t>
            </a:r>
            <a:r>
              <a:rPr lang="en-US" baseline="-25000" dirty="0" smtClean="0"/>
              <a:t>2</a:t>
            </a:r>
            <a:r>
              <a:rPr lang="en-US" dirty="0" smtClean="0"/>
              <a:t>) Nitrous Oxide (N</a:t>
            </a:r>
            <a:r>
              <a:rPr lang="en-US" baseline="-25000" dirty="0" smtClean="0"/>
              <a:t>2</a:t>
            </a:r>
            <a:r>
              <a:rPr lang="en-US" dirty="0" smtClean="0"/>
              <a:t>O), &amp; Methane  (CH</a:t>
            </a:r>
            <a:r>
              <a:rPr lang="en-US" baseline="-25000" dirty="0" smtClean="0"/>
              <a:t>4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Ag accounts for ~50% of anthropogenic CH</a:t>
            </a:r>
            <a:r>
              <a:rPr lang="en-US" baseline="-25000" dirty="0" smtClean="0"/>
              <a:t>4</a:t>
            </a:r>
            <a:r>
              <a:rPr lang="en-US" dirty="0" smtClean="0"/>
              <a:t> and ~70% of anthropogenic N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Soil is the best sink for carbon, yet global soil loss is around 75 billion tons of soil each year and tillage, N fertilization, &amp; other practices burn up much of the remaining carbon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999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76674"/>
          </a:xfrm>
        </p:spPr>
        <p:txBody>
          <a:bodyPr/>
          <a:lstStyle/>
          <a:p>
            <a:r>
              <a:rPr lang="en-US" dirty="0" smtClean="0"/>
              <a:t>Regional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" y="1121834"/>
            <a:ext cx="8464551" cy="5736166"/>
          </a:xfrm>
        </p:spPr>
        <p:txBody>
          <a:bodyPr>
            <a:normAutofit/>
          </a:bodyPr>
          <a:lstStyle/>
          <a:p>
            <a:r>
              <a:rPr lang="en-US" dirty="0" smtClean="0"/>
              <a:t>Rainfall Amounts &amp; Distribution</a:t>
            </a:r>
          </a:p>
          <a:p>
            <a:r>
              <a:rPr lang="en-US" dirty="0" smtClean="0"/>
              <a:t>Snowpack &amp; Glaciers</a:t>
            </a:r>
          </a:p>
          <a:p>
            <a:r>
              <a:rPr lang="en-US" dirty="0" err="1" smtClean="0"/>
              <a:t>Streamflow</a:t>
            </a:r>
            <a:r>
              <a:rPr lang="en-US" dirty="0" smtClean="0"/>
              <a:t>, Water Temps &amp; Fish Runs</a:t>
            </a:r>
          </a:p>
          <a:p>
            <a:r>
              <a:rPr lang="en-US" dirty="0" smtClean="0"/>
              <a:t>Wildfire Regimes, Extent, &amp; Intensities</a:t>
            </a:r>
          </a:p>
          <a:p>
            <a:r>
              <a:rPr lang="en-US" dirty="0" smtClean="0"/>
              <a:t>Temperatures &amp; Degree Days </a:t>
            </a:r>
          </a:p>
          <a:p>
            <a:r>
              <a:rPr lang="en-US" dirty="0" smtClean="0"/>
              <a:t>Plant Growth, Fruiting, &amp; Seeding</a:t>
            </a:r>
          </a:p>
          <a:p>
            <a:r>
              <a:rPr lang="en-US" dirty="0" smtClean="0"/>
              <a:t>Pests, Disease, &amp; </a:t>
            </a:r>
            <a:r>
              <a:rPr lang="en-US" dirty="0" err="1" smtClean="0"/>
              <a:t>Invasives</a:t>
            </a:r>
            <a:endParaRPr lang="en-US" dirty="0" smtClean="0"/>
          </a:p>
          <a:p>
            <a:r>
              <a:rPr lang="en-US" dirty="0" smtClean="0"/>
              <a:t>Pollination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496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19667"/>
            <a:ext cx="8678333" cy="5990166"/>
          </a:xfrm>
        </p:spPr>
        <p:txBody>
          <a:bodyPr>
            <a:normAutofit/>
          </a:bodyPr>
          <a:lstStyle/>
          <a:p>
            <a:r>
              <a:rPr lang="en-US" dirty="0" smtClean="0"/>
              <a:t>Warmer/less snowpack winters, warmer/wetter springs, warmer/dryer summers</a:t>
            </a:r>
          </a:p>
          <a:p>
            <a:r>
              <a:rPr lang="en-US" dirty="0"/>
              <a:t>Higher water flows in winter (more rain, less snow mix) and lower in </a:t>
            </a:r>
            <a:r>
              <a:rPr lang="en-US" dirty="0" smtClean="0"/>
              <a:t>summer</a:t>
            </a:r>
          </a:p>
          <a:p>
            <a:r>
              <a:rPr lang="en-US" dirty="0" smtClean="0"/>
              <a:t>1-4 week earlier spring snowmelt; also 2-6 weeks earlier harvest for many crops</a:t>
            </a:r>
          </a:p>
          <a:p>
            <a:r>
              <a:rPr lang="en-US" dirty="0"/>
              <a:t>½ of all sockeye migrating up Columbia perished in 2015 due to water temps that were 2-</a:t>
            </a:r>
            <a:r>
              <a:rPr lang="en-US" dirty="0" smtClean="0"/>
              <a:t>4° </a:t>
            </a:r>
            <a:r>
              <a:rPr lang="en-US" dirty="0"/>
              <a:t>C </a:t>
            </a:r>
            <a:r>
              <a:rPr lang="en-US" dirty="0" smtClean="0"/>
              <a:t>higher</a:t>
            </a:r>
          </a:p>
          <a:p>
            <a:r>
              <a:rPr lang="en-US" dirty="0" smtClean="0"/>
              <a:t>69% of OR counties &amp; 100% of WA counties declared drought in 2015</a:t>
            </a:r>
          </a:p>
          <a:p>
            <a:r>
              <a:rPr lang="en-US" dirty="0" smtClean="0"/>
              <a:t>All 5 counties of the Gorge had a drought declaration in 2015</a:t>
            </a:r>
          </a:p>
        </p:txBody>
      </p:sp>
    </p:spTree>
    <p:extLst>
      <p:ext uri="{BB962C8B-B14F-4D97-AF65-F5344CB8AC3E}">
        <p14:creationId xmlns:p14="http://schemas.microsoft.com/office/powerpoint/2010/main" val="2579000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tHoodglaciers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6" r="14346"/>
          <a:stretch>
            <a:fillRect/>
          </a:stretch>
        </p:blipFill>
        <p:spPr>
          <a:xfrm>
            <a:off x="423333" y="187612"/>
            <a:ext cx="8307917" cy="6395751"/>
          </a:xfrm>
        </p:spPr>
      </p:pic>
    </p:spTree>
    <p:extLst>
      <p:ext uri="{BB962C8B-B14F-4D97-AF65-F5344CB8AC3E}">
        <p14:creationId xmlns:p14="http://schemas.microsoft.com/office/powerpoint/2010/main" val="3750037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w_future_shift_reduced_summer_flows_V6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111" b="-19111"/>
          <a:stretch>
            <a:fillRect/>
          </a:stretch>
        </p:blipFill>
        <p:spPr>
          <a:xfrm>
            <a:off x="221934" y="949332"/>
            <a:ext cx="8593788" cy="5461742"/>
          </a:xfrm>
        </p:spPr>
      </p:pic>
    </p:spTree>
    <p:extLst>
      <p:ext uri="{BB962C8B-B14F-4D97-AF65-F5344CB8AC3E}">
        <p14:creationId xmlns:p14="http://schemas.microsoft.com/office/powerpoint/2010/main" val="4060571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W_insects_and_fire_V4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302" r="-64302"/>
          <a:stretch>
            <a:fillRect/>
          </a:stretch>
        </p:blipFill>
        <p:spPr>
          <a:xfrm>
            <a:off x="197275" y="406857"/>
            <a:ext cx="8680096" cy="5991888"/>
          </a:xfrm>
        </p:spPr>
      </p:pic>
    </p:spTree>
    <p:extLst>
      <p:ext uri="{BB962C8B-B14F-4D97-AF65-F5344CB8AC3E}">
        <p14:creationId xmlns:p14="http://schemas.microsoft.com/office/powerpoint/2010/main" val="2225534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269941"/>
            <a:ext cx="8042276" cy="46736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The full-on model of industrial agriculture — meaning replacement of ecosystem </a:t>
            </a:r>
            <a:r>
              <a:rPr lang="en-US" sz="3000" dirty="0" smtClean="0"/>
              <a:t>services, diversity, and human labor </a:t>
            </a:r>
            <a:r>
              <a:rPr lang="en-US" sz="3000" dirty="0"/>
              <a:t>with fossil fuels and other chemicals — has been degrading the landscape to a point where resilience has been </a:t>
            </a:r>
            <a:r>
              <a:rPr lang="en-US" sz="3000" dirty="0" smtClean="0"/>
              <a:t>undermined. </a:t>
            </a:r>
            <a:r>
              <a:rPr lang="en-US" sz="3000" dirty="0" err="1" smtClean="0"/>
              <a:t>Agri</a:t>
            </a:r>
            <a:r>
              <a:rPr lang="en-US" sz="3000" dirty="0" smtClean="0"/>
              <a:t>-culture has become Agri-business, but at what cost?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871919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848</TotalTime>
  <Words>994</Words>
  <Application>Microsoft Macintosh PowerPoint</Application>
  <PresentationFormat>On-screen Show (4:3)</PresentationFormat>
  <Paragraphs>84</Paragraphs>
  <Slides>21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Breeze</vt:lpstr>
      <vt:lpstr>Climate Change &amp; ‘Resilient’ Agriculture</vt:lpstr>
      <vt:lpstr>The Key Message</vt:lpstr>
      <vt:lpstr>Scary Stats</vt:lpstr>
      <vt:lpstr>Regional 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‘Resilient Agriculture’</vt:lpstr>
      <vt:lpstr>Cultivating “Resiliency”</vt:lpstr>
      <vt:lpstr>Resilient Agricultural Practices</vt:lpstr>
      <vt:lpstr>PowerPoint Presentation</vt:lpstr>
      <vt:lpstr>PowerPoint Presentation</vt:lpstr>
      <vt:lpstr>PowerPoint Presentation</vt:lpstr>
      <vt:lpstr>More Good Practices</vt:lpstr>
      <vt:lpstr>PowerPoint Presentation</vt:lpstr>
      <vt:lpstr>PowerPoint Presentation</vt:lpstr>
      <vt:lpstr>PowerPoint Presentation</vt:lpstr>
      <vt:lpstr>PowerPoint Presentation</vt:lpstr>
      <vt:lpstr>What Can Eaters Do?</vt:lpstr>
    </vt:vector>
  </TitlesOfParts>
  <Company>Gorge Owned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 &amp; Regional Agriculture</dc:title>
  <dc:creator>Rebecca Thistlethwaite</dc:creator>
  <cp:lastModifiedBy>Rebecca Thistlethwaite</cp:lastModifiedBy>
  <cp:revision>40</cp:revision>
  <dcterms:created xsi:type="dcterms:W3CDTF">2015-10-12T18:39:45Z</dcterms:created>
  <dcterms:modified xsi:type="dcterms:W3CDTF">2015-10-21T18:10:36Z</dcterms:modified>
</cp:coreProperties>
</file>